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56" r:id="rId3"/>
    <p:sldId id="257" r:id="rId4"/>
    <p:sldId id="258" r:id="rId5"/>
    <p:sldId id="259" r:id="rId6"/>
    <p:sldId id="260" r:id="rId7"/>
    <p:sldId id="264" r:id="rId8"/>
    <p:sldId id="261" r:id="rId9"/>
    <p:sldId id="262" r:id="rId10"/>
    <p:sldId id="263" r:id="rId11"/>
    <p:sldId id="265" r:id="rId12"/>
    <p:sldId id="266" r:id="rId13"/>
    <p:sldId id="267" r:id="rId14"/>
    <p:sldId id="268" r:id="rId15"/>
    <p:sldId id="269" r:id="rId16"/>
    <p:sldId id="270" r:id="rId17"/>
    <p:sldId id="274" r:id="rId18"/>
    <p:sldId id="277" r:id="rId19"/>
    <p:sldId id="271" r:id="rId20"/>
    <p:sldId id="275" r:id="rId21"/>
    <p:sldId id="273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B4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5877272"/>
            <a:ext cx="9144000" cy="648072"/>
          </a:xfrm>
          <a:prstGeom prst="rect">
            <a:avLst/>
          </a:prstGeom>
          <a:solidFill>
            <a:srgbClr val="0CB4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55576" y="1340768"/>
            <a:ext cx="7772400" cy="1470025"/>
          </a:xfrm>
        </p:spPr>
        <p:txBody>
          <a:bodyPr>
            <a:noAutofit/>
          </a:bodyPr>
          <a:lstStyle/>
          <a:p>
            <a:r>
              <a:rPr lang="ru-RU" sz="4500" b="1" dirty="0">
                <a:solidFill>
                  <a:srgbClr val="00B050"/>
                </a:solidFill>
              </a:rPr>
              <a:t>ЦИФРОВА ТРАНСФОРМАЦІЯ </a:t>
            </a:r>
            <a:r>
              <a:rPr lang="ru-RU" sz="4500" b="1" dirty="0" smtClean="0">
                <a:solidFill>
                  <a:srgbClr val="00B050"/>
                </a:solidFill>
              </a:rPr>
              <a:t/>
            </a:r>
            <a:br>
              <a:rPr lang="ru-RU" sz="4500" b="1" dirty="0" smtClean="0">
                <a:solidFill>
                  <a:srgbClr val="00B050"/>
                </a:solidFill>
              </a:rPr>
            </a:br>
            <a:r>
              <a:rPr lang="ru-RU" sz="4500" b="1" dirty="0" smtClean="0">
                <a:solidFill>
                  <a:srgbClr val="00B050"/>
                </a:solidFill>
              </a:rPr>
              <a:t>як </a:t>
            </a:r>
            <a:r>
              <a:rPr lang="ru-RU" sz="4500" b="1" dirty="0" err="1">
                <a:solidFill>
                  <a:srgbClr val="00B050"/>
                </a:solidFill>
              </a:rPr>
              <a:t>елемент</a:t>
            </a:r>
            <a:r>
              <a:rPr lang="ru-RU" sz="4500" b="1" dirty="0">
                <a:solidFill>
                  <a:srgbClr val="00B050"/>
                </a:solidFill>
              </a:rPr>
              <a:t> </a:t>
            </a:r>
            <a:r>
              <a:rPr lang="ru-RU" sz="4500" b="1" dirty="0" err="1">
                <a:solidFill>
                  <a:srgbClr val="00B050"/>
                </a:solidFill>
              </a:rPr>
              <a:t>економічного</a:t>
            </a:r>
            <a:r>
              <a:rPr lang="ru-RU" sz="4500" b="1" dirty="0">
                <a:solidFill>
                  <a:srgbClr val="00B050"/>
                </a:solidFill>
              </a:rPr>
              <a:t> </a:t>
            </a:r>
            <a:r>
              <a:rPr lang="ru-RU" sz="4500" b="1" dirty="0" err="1">
                <a:solidFill>
                  <a:srgbClr val="00B050"/>
                </a:solidFill>
              </a:rPr>
              <a:t>зростання</a:t>
            </a:r>
            <a:r>
              <a:rPr lang="ru-RU" sz="4500" b="1" dirty="0">
                <a:solidFill>
                  <a:srgbClr val="00B050"/>
                </a:solidFill>
              </a:rPr>
              <a:t> </a:t>
            </a:r>
            <a:r>
              <a:rPr lang="ru-RU" sz="4500" b="1" dirty="0" err="1">
                <a:solidFill>
                  <a:srgbClr val="00B050"/>
                </a:solidFill>
              </a:rPr>
              <a:t>України</a:t>
            </a:r>
            <a:endParaRPr lang="uk-UA" sz="4500" b="1" dirty="0">
              <a:solidFill>
                <a:srgbClr val="00B05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32040" y="3861048"/>
            <a:ext cx="40324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400" b="1" dirty="0" smtClean="0"/>
              <a:t>Олександр Данченко,</a:t>
            </a:r>
          </a:p>
          <a:p>
            <a:pPr algn="just"/>
            <a:r>
              <a:rPr lang="uk-UA" sz="2400" dirty="0" smtClean="0"/>
              <a:t>Народний депутат України,</a:t>
            </a:r>
          </a:p>
          <a:p>
            <a:pPr algn="just"/>
            <a:r>
              <a:rPr lang="uk-UA" sz="2400" dirty="0" smtClean="0"/>
              <a:t>Голова Комітету ВРУ з питань інформатизації та зв'язку </a:t>
            </a:r>
            <a:endParaRPr lang="uk-UA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123728" y="5877272"/>
            <a:ext cx="54360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cap="all" dirty="0">
                <a:solidFill>
                  <a:schemeClr val="bg1"/>
                </a:solidFill>
                <a:latin typeface="Calibri" panose="020F0502020204030204" pitchFamily="34" charset="0"/>
              </a:rPr>
              <a:t>МІЖНАРОДНИЙ ГРАНД ФОРУМ </a:t>
            </a:r>
            <a:r>
              <a:rPr lang="en-US" cap="all" dirty="0" smtClean="0">
                <a:solidFill>
                  <a:schemeClr val="bg1"/>
                </a:solidFill>
                <a:latin typeface="Calibri" panose="020F0502020204030204" pitchFamily="34" charset="0"/>
              </a:rPr>
              <a:t>BIT-2019</a:t>
            </a:r>
            <a:endParaRPr lang="ru-RU" cap="all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/>
            <a:r>
              <a:rPr lang="uk-UA" b="0" dirty="0" smtClean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Київ, 26.02.2019 р.</a:t>
            </a:r>
            <a:endParaRPr lang="en-US" b="0" dirty="0"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 5"/>
          <p:cNvSpPr/>
          <p:nvPr/>
        </p:nvSpPr>
        <p:spPr>
          <a:xfrm>
            <a:off x="251520" y="2912026"/>
            <a:ext cx="2952328" cy="732998"/>
          </a:xfrm>
          <a:custGeom>
            <a:avLst/>
            <a:gdLst>
              <a:gd name="connsiteX0" fmla="*/ 0 w 2367538"/>
              <a:gd name="connsiteY0" fmla="*/ 0 h 664088"/>
              <a:gd name="connsiteX1" fmla="*/ 2035494 w 2367538"/>
              <a:gd name="connsiteY1" fmla="*/ 0 h 664088"/>
              <a:gd name="connsiteX2" fmla="*/ 2367538 w 2367538"/>
              <a:gd name="connsiteY2" fmla="*/ 332044 h 664088"/>
              <a:gd name="connsiteX3" fmla="*/ 2035494 w 2367538"/>
              <a:gd name="connsiteY3" fmla="*/ 664088 h 664088"/>
              <a:gd name="connsiteX4" fmla="*/ 0 w 2367538"/>
              <a:gd name="connsiteY4" fmla="*/ 664088 h 664088"/>
              <a:gd name="connsiteX5" fmla="*/ 0 w 2367538"/>
              <a:gd name="connsiteY5" fmla="*/ 0 h 664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67538" h="664088">
                <a:moveTo>
                  <a:pt x="0" y="0"/>
                </a:moveTo>
                <a:lnTo>
                  <a:pt x="2035494" y="0"/>
                </a:lnTo>
                <a:lnTo>
                  <a:pt x="2367538" y="332044"/>
                </a:lnTo>
                <a:lnTo>
                  <a:pt x="2035494" y="664088"/>
                </a:lnTo>
                <a:lnTo>
                  <a:pt x="0" y="66408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shade val="50000"/>
              <a:hueOff val="0"/>
              <a:satOff val="0"/>
              <a:lumOff val="0"/>
              <a:alphaOff val="0"/>
            </a:schemeClr>
          </a:fillRef>
          <a:effectRef idx="0">
            <a:schemeClr val="accent4">
              <a:shade val="5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8016" tIns="64008" rIns="198027" bIns="64008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kern="1200" dirty="0" smtClean="0"/>
              <a:t>10 000 </a:t>
            </a:r>
            <a:r>
              <a:rPr lang="uk-UA" sz="2400" b="1" kern="1200" dirty="0" err="1" smtClean="0"/>
              <a:t>д.н.е</a:t>
            </a:r>
            <a:r>
              <a:rPr lang="uk-UA" sz="2400" b="1" kern="1200" dirty="0" smtClean="0"/>
              <a:t>.</a:t>
            </a:r>
            <a:endParaRPr lang="uk-UA" sz="2400" b="1" kern="1200" dirty="0"/>
          </a:p>
        </p:txBody>
      </p:sp>
      <p:sp>
        <p:nvSpPr>
          <p:cNvPr id="7" name="Полилиния 6"/>
          <p:cNvSpPr/>
          <p:nvPr/>
        </p:nvSpPr>
        <p:spPr>
          <a:xfrm>
            <a:off x="2987824" y="2924944"/>
            <a:ext cx="2164702" cy="722704"/>
          </a:xfrm>
          <a:custGeom>
            <a:avLst/>
            <a:gdLst>
              <a:gd name="connsiteX0" fmla="*/ 0 w 2299716"/>
              <a:gd name="connsiteY0" fmla="*/ 0 h 813111"/>
              <a:gd name="connsiteX1" fmla="*/ 1893161 w 2299716"/>
              <a:gd name="connsiteY1" fmla="*/ 0 h 813111"/>
              <a:gd name="connsiteX2" fmla="*/ 2299716 w 2299716"/>
              <a:gd name="connsiteY2" fmla="*/ 406556 h 813111"/>
              <a:gd name="connsiteX3" fmla="*/ 1893161 w 2299716"/>
              <a:gd name="connsiteY3" fmla="*/ 813111 h 813111"/>
              <a:gd name="connsiteX4" fmla="*/ 0 w 2299716"/>
              <a:gd name="connsiteY4" fmla="*/ 813111 h 813111"/>
              <a:gd name="connsiteX5" fmla="*/ 406556 w 2299716"/>
              <a:gd name="connsiteY5" fmla="*/ 406556 h 813111"/>
              <a:gd name="connsiteX6" fmla="*/ 0 w 2299716"/>
              <a:gd name="connsiteY6" fmla="*/ 0 h 813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99716" h="813111">
                <a:moveTo>
                  <a:pt x="0" y="0"/>
                </a:moveTo>
                <a:lnTo>
                  <a:pt x="1893161" y="0"/>
                </a:lnTo>
                <a:lnTo>
                  <a:pt x="2299716" y="406556"/>
                </a:lnTo>
                <a:lnTo>
                  <a:pt x="1893161" y="813111"/>
                </a:lnTo>
                <a:lnTo>
                  <a:pt x="0" y="813111"/>
                </a:lnTo>
                <a:lnTo>
                  <a:pt x="406556" y="40655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shade val="50000"/>
              <a:hueOff val="-104716"/>
              <a:satOff val="-3169"/>
              <a:lumOff val="20806"/>
              <a:alphaOff val="0"/>
            </a:schemeClr>
          </a:fillRef>
          <a:effectRef idx="0">
            <a:schemeClr val="accent4">
              <a:shade val="50000"/>
              <a:hueOff val="-104716"/>
              <a:satOff val="-3169"/>
              <a:lumOff val="20806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2568" tIns="64008" rIns="438559" bIns="64008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kern="1200" dirty="0" smtClean="0"/>
              <a:t>XVII-XIX</a:t>
            </a:r>
            <a:r>
              <a:rPr lang="uk-UA" sz="2000" b="1" kern="1200" dirty="0" smtClean="0"/>
              <a:t> </a:t>
            </a:r>
            <a:r>
              <a:rPr lang="uk-UA" sz="2000" b="1" kern="1200" dirty="0" err="1" smtClean="0"/>
              <a:t>ст</a:t>
            </a:r>
            <a:endParaRPr lang="uk-UA" sz="2000" b="1" kern="1200" dirty="0"/>
          </a:p>
        </p:txBody>
      </p:sp>
      <p:sp>
        <p:nvSpPr>
          <p:cNvPr id="8" name="Полилиния 7"/>
          <p:cNvSpPr/>
          <p:nvPr/>
        </p:nvSpPr>
        <p:spPr>
          <a:xfrm>
            <a:off x="5076056" y="2924944"/>
            <a:ext cx="1559729" cy="684999"/>
          </a:xfrm>
          <a:custGeom>
            <a:avLst/>
            <a:gdLst>
              <a:gd name="connsiteX0" fmla="*/ 0 w 2573780"/>
              <a:gd name="connsiteY0" fmla="*/ 0 h 684999"/>
              <a:gd name="connsiteX1" fmla="*/ 2231281 w 2573780"/>
              <a:gd name="connsiteY1" fmla="*/ 0 h 684999"/>
              <a:gd name="connsiteX2" fmla="*/ 2573780 w 2573780"/>
              <a:gd name="connsiteY2" fmla="*/ 342500 h 684999"/>
              <a:gd name="connsiteX3" fmla="*/ 2231281 w 2573780"/>
              <a:gd name="connsiteY3" fmla="*/ 684999 h 684999"/>
              <a:gd name="connsiteX4" fmla="*/ 0 w 2573780"/>
              <a:gd name="connsiteY4" fmla="*/ 684999 h 684999"/>
              <a:gd name="connsiteX5" fmla="*/ 342500 w 2573780"/>
              <a:gd name="connsiteY5" fmla="*/ 342500 h 684999"/>
              <a:gd name="connsiteX6" fmla="*/ 0 w 2573780"/>
              <a:gd name="connsiteY6" fmla="*/ 0 h 684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73780" h="684999">
                <a:moveTo>
                  <a:pt x="0" y="0"/>
                </a:moveTo>
                <a:lnTo>
                  <a:pt x="2231281" y="0"/>
                </a:lnTo>
                <a:lnTo>
                  <a:pt x="2573780" y="342500"/>
                </a:lnTo>
                <a:lnTo>
                  <a:pt x="2231281" y="684999"/>
                </a:lnTo>
                <a:lnTo>
                  <a:pt x="0" y="684999"/>
                </a:lnTo>
                <a:lnTo>
                  <a:pt x="342500" y="3425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shade val="50000"/>
              <a:hueOff val="-209432"/>
              <a:satOff val="-6337"/>
              <a:lumOff val="41612"/>
              <a:alphaOff val="0"/>
            </a:schemeClr>
          </a:fillRef>
          <a:effectRef idx="0">
            <a:schemeClr val="accent4">
              <a:shade val="50000"/>
              <a:hueOff val="-209432"/>
              <a:satOff val="-6337"/>
              <a:lumOff val="41612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14509" tIns="48006" rIns="366502" bIns="48006" numCol="1" spcCol="1270" anchor="ctr" anchorCtr="0">
            <a:noAutofit/>
          </a:bodyPr>
          <a:lstStyle/>
          <a:p>
            <a:pPr lvl="0" algn="ctr" defTabSz="800100">
              <a:lnSpc>
                <a:spcPts val="9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1800" b="1" kern="1200" dirty="0" smtClean="0"/>
              <a:t>Кінець </a:t>
            </a:r>
          </a:p>
          <a:p>
            <a:pPr lvl="0" algn="ctr" defTabSz="800100">
              <a:lnSpc>
                <a:spcPts val="9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1800" b="1" kern="1200" dirty="0" smtClean="0"/>
              <a:t>ХХ </a:t>
            </a:r>
            <a:r>
              <a:rPr lang="uk-UA" sz="1800" b="1" kern="1200" dirty="0" err="1" smtClean="0"/>
              <a:t>ст</a:t>
            </a:r>
            <a:endParaRPr lang="uk-UA" sz="1800" b="1" kern="1200" dirty="0"/>
          </a:p>
        </p:txBody>
      </p:sp>
      <p:sp>
        <p:nvSpPr>
          <p:cNvPr id="9" name="Полилиния 8"/>
          <p:cNvSpPr/>
          <p:nvPr/>
        </p:nvSpPr>
        <p:spPr>
          <a:xfrm>
            <a:off x="6660232" y="2924944"/>
            <a:ext cx="2267558" cy="638107"/>
          </a:xfrm>
          <a:custGeom>
            <a:avLst/>
            <a:gdLst>
              <a:gd name="connsiteX0" fmla="*/ 0 w 3225046"/>
              <a:gd name="connsiteY0" fmla="*/ 0 h 638107"/>
              <a:gd name="connsiteX1" fmla="*/ 2905993 w 3225046"/>
              <a:gd name="connsiteY1" fmla="*/ 0 h 638107"/>
              <a:gd name="connsiteX2" fmla="*/ 3225046 w 3225046"/>
              <a:gd name="connsiteY2" fmla="*/ 319054 h 638107"/>
              <a:gd name="connsiteX3" fmla="*/ 2905993 w 3225046"/>
              <a:gd name="connsiteY3" fmla="*/ 638107 h 638107"/>
              <a:gd name="connsiteX4" fmla="*/ 0 w 3225046"/>
              <a:gd name="connsiteY4" fmla="*/ 638107 h 638107"/>
              <a:gd name="connsiteX5" fmla="*/ 319054 w 3225046"/>
              <a:gd name="connsiteY5" fmla="*/ 319054 h 638107"/>
              <a:gd name="connsiteX6" fmla="*/ 0 w 3225046"/>
              <a:gd name="connsiteY6" fmla="*/ 0 h 638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25046" h="638107">
                <a:moveTo>
                  <a:pt x="0" y="0"/>
                </a:moveTo>
                <a:lnTo>
                  <a:pt x="2905993" y="0"/>
                </a:lnTo>
                <a:lnTo>
                  <a:pt x="3225046" y="319054"/>
                </a:lnTo>
                <a:lnTo>
                  <a:pt x="2905993" y="638107"/>
                </a:lnTo>
                <a:lnTo>
                  <a:pt x="0" y="638107"/>
                </a:lnTo>
                <a:lnTo>
                  <a:pt x="319054" y="319054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shade val="50000"/>
              <a:hueOff val="-104716"/>
              <a:satOff val="-3169"/>
              <a:lumOff val="20806"/>
              <a:alphaOff val="0"/>
            </a:schemeClr>
          </a:fillRef>
          <a:effectRef idx="0">
            <a:schemeClr val="accent4">
              <a:shade val="50000"/>
              <a:hueOff val="-104716"/>
              <a:satOff val="-3169"/>
              <a:lumOff val="20806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1071" tIns="88011" rIns="363059" bIns="88011" numCol="1" spcCol="1270" anchor="ctr" anchorCtr="0">
            <a:noAutofit/>
          </a:bodyPr>
          <a:lstStyle/>
          <a:p>
            <a:pPr lvl="0" algn="ctr" defTabSz="1466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3300" kern="1200" dirty="0" smtClean="0"/>
              <a:t>ХХІ </a:t>
            </a:r>
            <a:r>
              <a:rPr lang="uk-UA" sz="3300" kern="1200" dirty="0" err="1" smtClean="0"/>
              <a:t>ст</a:t>
            </a:r>
            <a:endParaRPr lang="uk-UA" sz="3300" kern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251520" y="188640"/>
            <a:ext cx="80648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 smtClean="0">
                <a:solidFill>
                  <a:srgbClr val="002060"/>
                </a:solidFill>
              </a:rPr>
              <a:t>ІСТОРІЯ РЕВОЛЮЦІЙ</a:t>
            </a:r>
            <a:endParaRPr lang="uk-UA" sz="3200" b="1" dirty="0">
              <a:solidFill>
                <a:srgbClr val="00206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124744"/>
            <a:ext cx="541955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971600" y="1052736"/>
            <a:ext cx="2376264" cy="1231106"/>
          </a:xfrm>
          <a:prstGeom prst="rect">
            <a:avLst/>
          </a:prstGeom>
          <a:noFill/>
          <a:ln>
            <a:solidFill>
              <a:srgbClr val="7030A0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rgbClr val="002060"/>
                </a:solidFill>
              </a:rPr>
              <a:t>Аграрна революція</a:t>
            </a:r>
          </a:p>
          <a:p>
            <a:r>
              <a:rPr lang="uk-UA" sz="1400" dirty="0" smtClean="0"/>
              <a:t>Перехід людства від примітивної економіки збирачів до економіки сільського господарства</a:t>
            </a:r>
            <a:endParaRPr lang="uk-UA" sz="1400" dirty="0"/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 flipV="1">
            <a:off x="1187624" y="2276872"/>
            <a:ext cx="0" cy="648072"/>
          </a:xfrm>
          <a:prstGeom prst="line">
            <a:avLst/>
          </a:prstGeom>
          <a:ln>
            <a:solidFill>
              <a:srgbClr val="7030A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4365104"/>
            <a:ext cx="989529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2987824" y="4293096"/>
            <a:ext cx="2376264" cy="1077218"/>
          </a:xfrm>
          <a:prstGeom prst="rect">
            <a:avLst/>
          </a:prstGeom>
          <a:noFill/>
          <a:ln>
            <a:solidFill>
              <a:srgbClr val="7030A0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rgbClr val="002060"/>
                </a:solidFill>
              </a:rPr>
              <a:t>Індустріальна революція</a:t>
            </a:r>
          </a:p>
          <a:p>
            <a:r>
              <a:rPr lang="uk-UA" sz="1400" dirty="0" smtClean="0"/>
              <a:t>Перехід від ручної праці до машинної</a:t>
            </a:r>
            <a:endParaRPr lang="uk-UA" sz="1400" dirty="0"/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 flipV="1">
            <a:off x="3203848" y="3645024"/>
            <a:ext cx="0" cy="648072"/>
          </a:xfrm>
          <a:prstGeom prst="line">
            <a:avLst/>
          </a:prstGeom>
          <a:ln>
            <a:solidFill>
              <a:srgbClr val="7030A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1268760"/>
            <a:ext cx="571733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Box 19"/>
          <p:cNvSpPr txBox="1"/>
          <p:nvPr/>
        </p:nvSpPr>
        <p:spPr>
          <a:xfrm>
            <a:off x="5292080" y="1196752"/>
            <a:ext cx="2376264" cy="1077218"/>
          </a:xfrm>
          <a:prstGeom prst="rect">
            <a:avLst/>
          </a:prstGeom>
          <a:noFill/>
          <a:ln>
            <a:solidFill>
              <a:srgbClr val="7030A0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rgbClr val="002060"/>
                </a:solidFill>
              </a:rPr>
              <a:t>Технологічні революції</a:t>
            </a:r>
          </a:p>
          <a:p>
            <a:r>
              <a:rPr lang="uk-UA" sz="1400" dirty="0" smtClean="0"/>
              <a:t>Технології починають полегшувати людську працю</a:t>
            </a:r>
            <a:endParaRPr lang="uk-UA" sz="1400" dirty="0"/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 flipV="1">
            <a:off x="5508104" y="2276872"/>
            <a:ext cx="0" cy="648072"/>
          </a:xfrm>
          <a:prstGeom prst="line">
            <a:avLst/>
          </a:prstGeom>
          <a:ln>
            <a:solidFill>
              <a:srgbClr val="7030A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24128" y="4509120"/>
            <a:ext cx="843161" cy="571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22"/>
          <p:cNvSpPr txBox="1"/>
          <p:nvPr/>
        </p:nvSpPr>
        <p:spPr>
          <a:xfrm>
            <a:off x="6588224" y="4221088"/>
            <a:ext cx="2376264" cy="1015663"/>
          </a:xfrm>
          <a:prstGeom prst="rect">
            <a:avLst/>
          </a:prstGeom>
          <a:noFill/>
          <a:ln>
            <a:solidFill>
              <a:srgbClr val="92D050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rgbClr val="92D050"/>
                </a:solidFill>
              </a:rPr>
              <a:t>Цифрова революція</a:t>
            </a:r>
          </a:p>
          <a:p>
            <a:r>
              <a:rPr lang="uk-UA" sz="1400" dirty="0" smtClean="0"/>
              <a:t>Вплив ІТ на всі сфери життя.</a:t>
            </a:r>
          </a:p>
          <a:p>
            <a:r>
              <a:rPr lang="uk-UA" sz="1400" dirty="0" smtClean="0">
                <a:solidFill>
                  <a:srgbClr val="92D050"/>
                </a:solidFill>
              </a:rPr>
              <a:t>В пріоритеті знання та технології</a:t>
            </a:r>
            <a:endParaRPr lang="uk-UA" sz="1400" dirty="0">
              <a:solidFill>
                <a:srgbClr val="92D050"/>
              </a:solidFill>
            </a:endParaRPr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 flipV="1">
            <a:off x="6948264" y="3573016"/>
            <a:ext cx="0" cy="648072"/>
          </a:xfrm>
          <a:prstGeom prst="line">
            <a:avLst/>
          </a:prstGeom>
          <a:ln>
            <a:solidFill>
              <a:srgbClr val="92D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251520" y="1196752"/>
            <a:ext cx="4608512" cy="5112567"/>
            <a:chOff x="251520" y="1191943"/>
            <a:chExt cx="5377244" cy="5454061"/>
          </a:xfrm>
        </p:grpSpPr>
        <p:sp>
          <p:nvSpPr>
            <p:cNvPr id="11" name="Полилиния 10"/>
            <p:cNvSpPr/>
            <p:nvPr/>
          </p:nvSpPr>
          <p:spPr>
            <a:xfrm>
              <a:off x="815907" y="1268760"/>
              <a:ext cx="4053840" cy="1128774"/>
            </a:xfrm>
            <a:custGeom>
              <a:avLst/>
              <a:gdLst>
                <a:gd name="connsiteX0" fmla="*/ 0 w 4053840"/>
                <a:gd name="connsiteY0" fmla="*/ 0 h 1128772"/>
                <a:gd name="connsiteX1" fmla="*/ 3489454 w 4053840"/>
                <a:gd name="connsiteY1" fmla="*/ 0 h 1128772"/>
                <a:gd name="connsiteX2" fmla="*/ 4053840 w 4053840"/>
                <a:gd name="connsiteY2" fmla="*/ 564386 h 1128772"/>
                <a:gd name="connsiteX3" fmla="*/ 3489454 w 4053840"/>
                <a:gd name="connsiteY3" fmla="*/ 1128772 h 1128772"/>
                <a:gd name="connsiteX4" fmla="*/ 0 w 4053840"/>
                <a:gd name="connsiteY4" fmla="*/ 1128772 h 1128772"/>
                <a:gd name="connsiteX5" fmla="*/ 0 w 4053840"/>
                <a:gd name="connsiteY5" fmla="*/ 0 h 1128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53840" h="1128772">
                  <a:moveTo>
                    <a:pt x="4053840" y="1128771"/>
                  </a:moveTo>
                  <a:lnTo>
                    <a:pt x="564386" y="1128771"/>
                  </a:lnTo>
                  <a:lnTo>
                    <a:pt x="0" y="564386"/>
                  </a:lnTo>
                  <a:lnTo>
                    <a:pt x="564386" y="1"/>
                  </a:lnTo>
                  <a:lnTo>
                    <a:pt x="4053840" y="1"/>
                  </a:lnTo>
                  <a:lnTo>
                    <a:pt x="4053840" y="1128771"/>
                  </a:lnTo>
                  <a:close/>
                </a:path>
              </a:pathLst>
            </a:custGeom>
            <a:solidFill>
              <a:srgbClr val="92D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79952" tIns="198121" rIns="369824" bIns="198121" numCol="1" spcCol="1270" anchor="ctr" anchorCtr="0">
              <a:noAutofit/>
            </a:bodyPr>
            <a:lstStyle/>
            <a:p>
              <a:pPr lvl="0" algn="ctr" defTabSz="2311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uk-UA" sz="5200" kern="1200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251520" y="1268761"/>
              <a:ext cx="1128772" cy="1128772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92D050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Полилиния 12"/>
            <p:cNvSpPr/>
            <p:nvPr/>
          </p:nvSpPr>
          <p:spPr>
            <a:xfrm rot="10800000">
              <a:off x="899592" y="2636912"/>
              <a:ext cx="4053840" cy="1128772"/>
            </a:xfrm>
            <a:custGeom>
              <a:avLst/>
              <a:gdLst>
                <a:gd name="connsiteX0" fmla="*/ 0 w 4053840"/>
                <a:gd name="connsiteY0" fmla="*/ 0 h 1128772"/>
                <a:gd name="connsiteX1" fmla="*/ 3489454 w 4053840"/>
                <a:gd name="connsiteY1" fmla="*/ 0 h 1128772"/>
                <a:gd name="connsiteX2" fmla="*/ 4053840 w 4053840"/>
                <a:gd name="connsiteY2" fmla="*/ 564386 h 1128772"/>
                <a:gd name="connsiteX3" fmla="*/ 3489454 w 4053840"/>
                <a:gd name="connsiteY3" fmla="*/ 1128772 h 1128772"/>
                <a:gd name="connsiteX4" fmla="*/ 0 w 4053840"/>
                <a:gd name="connsiteY4" fmla="*/ 1128772 h 1128772"/>
                <a:gd name="connsiteX5" fmla="*/ 0 w 4053840"/>
                <a:gd name="connsiteY5" fmla="*/ 0 h 1128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53840" h="1128772">
                  <a:moveTo>
                    <a:pt x="4053840" y="1128771"/>
                  </a:moveTo>
                  <a:lnTo>
                    <a:pt x="564386" y="1128771"/>
                  </a:lnTo>
                  <a:lnTo>
                    <a:pt x="0" y="564386"/>
                  </a:lnTo>
                  <a:lnTo>
                    <a:pt x="564386" y="1"/>
                  </a:lnTo>
                  <a:lnTo>
                    <a:pt x="4053840" y="1"/>
                  </a:lnTo>
                  <a:lnTo>
                    <a:pt x="4053840" y="1128771"/>
                  </a:lnTo>
                  <a:close/>
                </a:path>
              </a:pathLst>
            </a:custGeom>
            <a:solidFill>
              <a:srgbClr val="92D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79952" tIns="198120" rIns="369824" bIns="198120" numCol="1" spcCol="1270" anchor="ctr" anchorCtr="0">
              <a:noAutofit/>
            </a:bodyPr>
            <a:lstStyle/>
            <a:p>
              <a:pPr lvl="0" algn="ctr" defTabSz="2311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uk-UA" sz="5200" kern="1200" dirty="0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4283968" y="2636912"/>
              <a:ext cx="1128772" cy="1128772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92D050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Полилиния 14"/>
            <p:cNvSpPr/>
            <p:nvPr/>
          </p:nvSpPr>
          <p:spPr>
            <a:xfrm>
              <a:off x="827584" y="4077072"/>
              <a:ext cx="4053840" cy="1128773"/>
            </a:xfrm>
            <a:custGeom>
              <a:avLst/>
              <a:gdLst>
                <a:gd name="connsiteX0" fmla="*/ 0 w 4053840"/>
                <a:gd name="connsiteY0" fmla="*/ 0 h 1128772"/>
                <a:gd name="connsiteX1" fmla="*/ 3489454 w 4053840"/>
                <a:gd name="connsiteY1" fmla="*/ 0 h 1128772"/>
                <a:gd name="connsiteX2" fmla="*/ 4053840 w 4053840"/>
                <a:gd name="connsiteY2" fmla="*/ 564386 h 1128772"/>
                <a:gd name="connsiteX3" fmla="*/ 3489454 w 4053840"/>
                <a:gd name="connsiteY3" fmla="*/ 1128772 h 1128772"/>
                <a:gd name="connsiteX4" fmla="*/ 0 w 4053840"/>
                <a:gd name="connsiteY4" fmla="*/ 1128772 h 1128772"/>
                <a:gd name="connsiteX5" fmla="*/ 0 w 4053840"/>
                <a:gd name="connsiteY5" fmla="*/ 0 h 1128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53840" h="1128772">
                  <a:moveTo>
                    <a:pt x="4053840" y="1128771"/>
                  </a:moveTo>
                  <a:lnTo>
                    <a:pt x="564386" y="1128771"/>
                  </a:lnTo>
                  <a:lnTo>
                    <a:pt x="0" y="564386"/>
                  </a:lnTo>
                  <a:lnTo>
                    <a:pt x="564386" y="1"/>
                  </a:lnTo>
                  <a:lnTo>
                    <a:pt x="4053840" y="1"/>
                  </a:lnTo>
                  <a:lnTo>
                    <a:pt x="4053840" y="1128771"/>
                  </a:lnTo>
                  <a:close/>
                </a:path>
              </a:pathLst>
            </a:custGeom>
            <a:solidFill>
              <a:srgbClr val="92D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79952" tIns="198121" rIns="369824" bIns="198120" numCol="1" spcCol="1270" anchor="ctr" anchorCtr="0">
              <a:noAutofit/>
            </a:bodyPr>
            <a:lstStyle/>
            <a:p>
              <a:pPr lvl="0" algn="ctr" defTabSz="2311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uk-UA" sz="5200" kern="1200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263197" y="4077073"/>
              <a:ext cx="1128772" cy="1128772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92D050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grpSp>
          <p:nvGrpSpPr>
            <p:cNvPr id="6" name="Группа 5"/>
            <p:cNvGrpSpPr/>
            <p:nvPr/>
          </p:nvGrpSpPr>
          <p:grpSpPr>
            <a:xfrm>
              <a:off x="827584" y="5517232"/>
              <a:ext cx="4053840" cy="1128772"/>
              <a:chOff x="1303273" y="1467613"/>
              <a:chExt cx="4053840" cy="1128772"/>
            </a:xfrm>
            <a:solidFill>
              <a:srgbClr val="00B050"/>
            </a:solidFill>
          </p:grpSpPr>
          <p:sp>
            <p:nvSpPr>
              <p:cNvPr id="7" name="Пятиугольник 6"/>
              <p:cNvSpPr/>
              <p:nvPr/>
            </p:nvSpPr>
            <p:spPr>
              <a:xfrm>
                <a:off x="1303273" y="1467613"/>
                <a:ext cx="4053840" cy="1128772"/>
              </a:xfrm>
              <a:prstGeom prst="homePlate">
                <a:avLst/>
              </a:pr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8" name="Пятиугольник 4"/>
              <p:cNvSpPr/>
              <p:nvPr/>
            </p:nvSpPr>
            <p:spPr>
              <a:xfrm rot="10800000">
                <a:off x="1303273" y="1467613"/>
                <a:ext cx="3771645" cy="1128772"/>
              </a:xfrm>
              <a:prstGeom prst="rect">
                <a:avLst/>
              </a:prstGeom>
              <a:solidFill>
                <a:srgbClr val="92D050"/>
              </a:solidFill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497757" tIns="198120" rIns="369824" bIns="198120" numCol="1" spcCol="1270" anchor="ctr" anchorCtr="0">
                <a:noAutofit/>
              </a:bodyPr>
              <a:lstStyle/>
              <a:p>
                <a:pPr lvl="0" algn="ctr" defTabSz="2311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uk-UA" sz="5200" kern="1200"/>
              </a:p>
            </p:txBody>
          </p:sp>
        </p:grpSp>
        <p:sp>
          <p:nvSpPr>
            <p:cNvPr id="9" name="Овал 8"/>
            <p:cNvSpPr/>
            <p:nvPr/>
          </p:nvSpPr>
          <p:spPr>
            <a:xfrm>
              <a:off x="4499992" y="5517232"/>
              <a:ext cx="1128772" cy="1128772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92D050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TextBox 16"/>
            <p:cNvSpPr txBox="1"/>
            <p:nvPr/>
          </p:nvSpPr>
          <p:spPr>
            <a:xfrm>
              <a:off x="1511812" y="1191943"/>
              <a:ext cx="3168352" cy="12148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sz="3400" b="1" dirty="0" smtClean="0">
                  <a:solidFill>
                    <a:schemeClr val="bg1"/>
                  </a:solidFill>
                </a:rPr>
                <a:t>Інтернет речей</a:t>
              </a:r>
              <a:endParaRPr lang="uk-UA" sz="3400" b="1" dirty="0">
                <a:solidFill>
                  <a:schemeClr val="bg1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619672" y="4365104"/>
              <a:ext cx="309634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sz="3200" b="1" dirty="0" err="1" smtClean="0">
                  <a:solidFill>
                    <a:schemeClr val="bg1"/>
                  </a:solidFill>
                </a:rPr>
                <a:t>Роботехніка</a:t>
              </a:r>
              <a:endParaRPr lang="uk-UA"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187624" y="5805264"/>
              <a:ext cx="309634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sz="3200" b="1" dirty="0" smtClean="0">
                  <a:solidFill>
                    <a:schemeClr val="bg1"/>
                  </a:solidFill>
                </a:rPr>
                <a:t>3</a:t>
              </a:r>
              <a:r>
                <a:rPr lang="en-US" sz="3200" b="1" dirty="0" smtClean="0">
                  <a:solidFill>
                    <a:schemeClr val="bg1"/>
                  </a:solidFill>
                </a:rPr>
                <a:t>D </a:t>
              </a:r>
              <a:r>
                <a:rPr lang="uk-UA" sz="3200" b="1" dirty="0" smtClean="0">
                  <a:solidFill>
                    <a:schemeClr val="bg1"/>
                  </a:solidFill>
                </a:rPr>
                <a:t>друк</a:t>
              </a:r>
              <a:endParaRPr lang="uk-UA" sz="3200" b="1" dirty="0">
                <a:solidFill>
                  <a:schemeClr val="bg1"/>
                </a:solidFill>
              </a:endParaRPr>
            </a:p>
          </p:txBody>
        </p:sp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67544" y="1484784"/>
              <a:ext cx="648072" cy="6573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3" name="Picture 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499992" y="2852936"/>
              <a:ext cx="685011" cy="6945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4" name="Picture 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67544" y="4293096"/>
              <a:ext cx="630879" cy="6949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5" name="Picture 7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716016" y="5733256"/>
              <a:ext cx="757808" cy="589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8" name="TextBox 27"/>
          <p:cNvSpPr txBox="1"/>
          <p:nvPr/>
        </p:nvSpPr>
        <p:spPr>
          <a:xfrm>
            <a:off x="251520" y="188640"/>
            <a:ext cx="80648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 smtClean="0">
                <a:solidFill>
                  <a:srgbClr val="00B050"/>
                </a:solidFill>
              </a:rPr>
              <a:t>ЦИФРОВА РЕВОЛЮЦІЯ</a:t>
            </a:r>
            <a:endParaRPr lang="uk-UA" sz="3200" b="1" dirty="0">
              <a:solidFill>
                <a:srgbClr val="00B05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27584" y="2564904"/>
            <a:ext cx="271540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400" b="1" dirty="0" smtClean="0">
                <a:solidFill>
                  <a:schemeClr val="bg1"/>
                </a:solidFill>
              </a:rPr>
              <a:t>Штучний інтелект</a:t>
            </a:r>
            <a:endParaRPr lang="uk-UA" sz="3400" b="1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004048" y="908720"/>
            <a:ext cx="396044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/>
              <a:t>Цифрова революція – перехід від аналогових технологій до цифрових.</a:t>
            </a:r>
          </a:p>
          <a:p>
            <a:r>
              <a:rPr lang="uk-UA" sz="2800" dirty="0" smtClean="0"/>
              <a:t>Характеризується стиранням кордонів між фізичними, цифровими та біологічними сферами.</a:t>
            </a:r>
          </a:p>
          <a:p>
            <a:r>
              <a:rPr lang="uk-UA" sz="2800" dirty="0" smtClean="0"/>
              <a:t>Пріоритетом стають персональні </a:t>
            </a:r>
            <a:r>
              <a:rPr lang="uk-UA" sz="2800" dirty="0" err="1" smtClean="0"/>
              <a:t>гаджети</a:t>
            </a:r>
            <a:r>
              <a:rPr lang="uk-UA" sz="2800" dirty="0" smtClean="0"/>
              <a:t> та безкінечний потік інформації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276872"/>
            <a:ext cx="8355157" cy="42826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251520" y="0"/>
            <a:ext cx="889248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00B050"/>
                </a:solidFill>
              </a:rPr>
              <a:t>До 2025 року </a:t>
            </a:r>
            <a:r>
              <a:rPr lang="uk-UA" sz="2800" dirty="0" smtClean="0"/>
              <a:t>до мережі буде під</a:t>
            </a:r>
            <a:r>
              <a:rPr lang="en-US" sz="2800" dirty="0" smtClean="0"/>
              <a:t>’</a:t>
            </a:r>
            <a:r>
              <a:rPr lang="uk-UA" sz="2800" dirty="0" err="1" smtClean="0"/>
              <a:t>єднано</a:t>
            </a:r>
            <a:r>
              <a:rPr lang="uk-UA" sz="2800" dirty="0" smtClean="0"/>
              <a:t> </a:t>
            </a:r>
            <a:r>
              <a:rPr lang="uk-UA" sz="2800" b="1" dirty="0" smtClean="0">
                <a:solidFill>
                  <a:srgbClr val="00B050"/>
                </a:solidFill>
              </a:rPr>
              <a:t>50 </a:t>
            </a:r>
            <a:r>
              <a:rPr lang="uk-UA" sz="2800" b="1" dirty="0" err="1" smtClean="0">
                <a:solidFill>
                  <a:srgbClr val="00B050"/>
                </a:solidFill>
              </a:rPr>
              <a:t>млрд</a:t>
            </a:r>
            <a:r>
              <a:rPr lang="uk-UA" sz="2800" b="1" dirty="0" smtClean="0">
                <a:solidFill>
                  <a:srgbClr val="00B050"/>
                </a:solidFill>
              </a:rPr>
              <a:t> пристроїв.</a:t>
            </a:r>
          </a:p>
          <a:p>
            <a:r>
              <a:rPr lang="uk-UA" sz="2800" dirty="0" smtClean="0"/>
              <a:t>Це не лише </a:t>
            </a:r>
            <a:r>
              <a:rPr lang="uk-UA" sz="2800" dirty="0" err="1" smtClean="0"/>
              <a:t>смартфони</a:t>
            </a:r>
            <a:r>
              <a:rPr lang="uk-UA" sz="2800" dirty="0" smtClean="0"/>
              <a:t> та планшети, але й об</a:t>
            </a:r>
            <a:r>
              <a:rPr lang="en-US" sz="2800" dirty="0" smtClean="0"/>
              <a:t>’</a:t>
            </a:r>
            <a:r>
              <a:rPr lang="uk-UA" sz="2800" dirty="0" err="1" smtClean="0"/>
              <a:t>єкти</a:t>
            </a:r>
            <a:r>
              <a:rPr lang="uk-UA" sz="2800" dirty="0" smtClean="0"/>
              <a:t> </a:t>
            </a:r>
            <a:r>
              <a:rPr lang="en-US" sz="2800" dirty="0" smtClean="0"/>
              <a:t>smart city</a:t>
            </a:r>
            <a:r>
              <a:rPr lang="uk-UA" sz="2800" dirty="0" smtClean="0"/>
              <a:t>, авто, промислові об</a:t>
            </a:r>
            <a:r>
              <a:rPr lang="en-US" sz="2800" dirty="0" smtClean="0"/>
              <a:t>’</a:t>
            </a:r>
            <a:r>
              <a:rPr lang="uk-UA" sz="2800" dirty="0" err="1" smtClean="0"/>
              <a:t>єкти</a:t>
            </a:r>
            <a:r>
              <a:rPr lang="uk-UA" sz="2800" dirty="0" smtClean="0"/>
              <a:t> та навіть ручки у ваших квартирах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72816"/>
            <a:ext cx="5870779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51520" y="188640"/>
            <a:ext cx="80648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 smtClean="0">
                <a:solidFill>
                  <a:srgbClr val="00B050"/>
                </a:solidFill>
              </a:rPr>
              <a:t>ЩО ЗМІНЮЄ ЦИФРОВА РЕВОЛЮЦІЯ</a:t>
            </a:r>
            <a:endParaRPr lang="uk-UA" sz="3200" b="1" dirty="0">
              <a:solidFill>
                <a:srgbClr val="00B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68144" y="2060848"/>
            <a:ext cx="298782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00B050"/>
                </a:solidFill>
              </a:rPr>
              <a:t>СУСПІЛЬСТВО</a:t>
            </a:r>
          </a:p>
          <a:p>
            <a:endParaRPr lang="uk-UA" sz="3600" b="1" dirty="0" smtClean="0">
              <a:solidFill>
                <a:srgbClr val="00B050"/>
              </a:solidFill>
            </a:endParaRPr>
          </a:p>
          <a:p>
            <a:r>
              <a:rPr lang="uk-UA" sz="3600" b="1" dirty="0" smtClean="0">
                <a:solidFill>
                  <a:srgbClr val="00B050"/>
                </a:solidFill>
              </a:rPr>
              <a:t>БІЗНЕС</a:t>
            </a:r>
          </a:p>
          <a:p>
            <a:endParaRPr lang="uk-UA" sz="3600" b="1" dirty="0" smtClean="0">
              <a:solidFill>
                <a:srgbClr val="00B050"/>
              </a:solidFill>
            </a:endParaRPr>
          </a:p>
          <a:p>
            <a:r>
              <a:rPr lang="uk-UA" sz="3600" b="1" dirty="0" smtClean="0">
                <a:solidFill>
                  <a:srgbClr val="00B050"/>
                </a:solidFill>
              </a:rPr>
              <a:t>ЕКОНОМІКУ</a:t>
            </a:r>
            <a:endParaRPr lang="uk-UA" sz="3600" dirty="0" smtClean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68760"/>
            <a:ext cx="5765385" cy="4797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51520" y="188640"/>
            <a:ext cx="80648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 smtClean="0">
                <a:solidFill>
                  <a:srgbClr val="00B050"/>
                </a:solidFill>
              </a:rPr>
              <a:t>ЦИФРОВЕ СУСПІЛЬСТВО</a:t>
            </a:r>
            <a:endParaRPr lang="uk-UA" sz="3200" b="1" dirty="0">
              <a:solidFill>
                <a:srgbClr val="00B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4048" y="2060848"/>
            <a:ext cx="396044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00B050"/>
                </a:solidFill>
              </a:rPr>
              <a:t>Суспільство змінюється:</a:t>
            </a:r>
          </a:p>
          <a:p>
            <a:r>
              <a:rPr lang="uk-UA" sz="2800" dirty="0" smtClean="0"/>
              <a:t>- Відсутні географічні кордони</a:t>
            </a:r>
          </a:p>
          <a:p>
            <a:r>
              <a:rPr lang="uk-UA" sz="2800" dirty="0" smtClean="0"/>
              <a:t>- Доступність та безкоштовність освіти</a:t>
            </a:r>
          </a:p>
          <a:p>
            <a:r>
              <a:rPr lang="uk-UA" sz="2800" dirty="0" smtClean="0"/>
              <a:t>- Віддалена робота</a:t>
            </a:r>
          </a:p>
          <a:p>
            <a:endParaRPr lang="uk-UA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520" y="188640"/>
            <a:ext cx="4320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00B050"/>
                </a:solidFill>
              </a:rPr>
              <a:t>ТРАДИЦІЙНЕ СУСПІЛЬСТВО</a:t>
            </a:r>
            <a:endParaRPr lang="uk-UA" sz="2400" b="1" dirty="0">
              <a:solidFill>
                <a:srgbClr val="00B050"/>
              </a:solidFill>
            </a:endParaRPr>
          </a:p>
        </p:txBody>
      </p:sp>
      <p:pic>
        <p:nvPicPr>
          <p:cNvPr id="20482" name="Picture 2" descr="Картинки по запросу Группа люде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980728"/>
            <a:ext cx="3168352" cy="22178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484" name="Picture 4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980728"/>
            <a:ext cx="3600400" cy="2160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3851920" y="1628800"/>
            <a:ext cx="9361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B050"/>
                </a:solidFill>
              </a:rPr>
              <a:t>VS</a:t>
            </a:r>
            <a:endParaRPr lang="uk-UA" sz="5400" b="1" dirty="0">
              <a:solidFill>
                <a:srgbClr val="00B050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539552" y="3501008"/>
          <a:ext cx="8064896" cy="2966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32448"/>
                <a:gridCol w="4032448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solidFill>
                            <a:schemeClr val="bg1"/>
                          </a:solidFill>
                        </a:rPr>
                        <a:t>СТВОРЮВАНІ БЛАГА</a:t>
                      </a:r>
                      <a:endParaRPr lang="uk-UA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матеріальні</a:t>
                      </a:r>
                      <a:endParaRPr lang="uk-U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цифрові</a:t>
                      </a:r>
                      <a:endParaRPr lang="uk-U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solidFill>
                            <a:schemeClr val="bg1"/>
                          </a:solidFill>
                        </a:rPr>
                        <a:t>БАЗОВІ ВИТРАТИ</a:t>
                      </a:r>
                      <a:endParaRPr lang="uk-UA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високі</a:t>
                      </a:r>
                      <a:endParaRPr lang="uk-U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низькі</a:t>
                      </a:r>
                      <a:endParaRPr lang="uk-U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solidFill>
                            <a:schemeClr val="bg1"/>
                          </a:solidFill>
                        </a:rPr>
                        <a:t>МЕЖІ ДІЯЛЬНОСТІ</a:t>
                      </a:r>
                      <a:endParaRPr lang="uk-UA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локальні</a:t>
                      </a:r>
                      <a:endParaRPr lang="uk-U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глобальні</a:t>
                      </a:r>
                      <a:endParaRPr lang="uk-U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solidFill>
                            <a:schemeClr val="bg1"/>
                          </a:solidFill>
                        </a:rPr>
                        <a:t>КОНТРОЛЬ</a:t>
                      </a:r>
                      <a:endParaRPr lang="uk-UA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особистий </a:t>
                      </a:r>
                      <a:endParaRPr lang="uk-U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автоматизований</a:t>
                      </a:r>
                      <a:endParaRPr lang="uk-U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823520" y="188640"/>
            <a:ext cx="4320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00B050"/>
                </a:solidFill>
              </a:rPr>
              <a:t>ЦИФРОВЕ СУСПІЛЬСТВО</a:t>
            </a:r>
            <a:endParaRPr lang="uk-UA" sz="24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Картинки по запросу ит бизнес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420888"/>
            <a:ext cx="5002082" cy="30243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251520" y="188640"/>
            <a:ext cx="80648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 smtClean="0">
                <a:solidFill>
                  <a:srgbClr val="00B050"/>
                </a:solidFill>
              </a:rPr>
              <a:t>ЦИФРОВИЙ БІЗНЕС</a:t>
            </a:r>
            <a:endParaRPr lang="uk-UA" sz="3200" b="1" dirty="0">
              <a:solidFill>
                <a:srgbClr val="00B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4048" y="1628800"/>
            <a:ext cx="396044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/>
              <a:t>Розвиток компанії буде залежати від </a:t>
            </a:r>
            <a:r>
              <a:rPr lang="uk-UA" sz="2800" dirty="0" smtClean="0">
                <a:solidFill>
                  <a:srgbClr val="00B050"/>
                </a:solidFill>
              </a:rPr>
              <a:t>рівня розвитку ІТ та ПЗ</a:t>
            </a:r>
          </a:p>
          <a:p>
            <a:endParaRPr lang="uk-UA" sz="2800" dirty="0" smtClean="0"/>
          </a:p>
          <a:p>
            <a:r>
              <a:rPr lang="uk-UA" sz="2800" dirty="0" smtClean="0">
                <a:solidFill>
                  <a:srgbClr val="00B050"/>
                </a:solidFill>
              </a:rPr>
              <a:t>ПЗ стане ключовим </a:t>
            </a:r>
            <a:r>
              <a:rPr lang="uk-UA" sz="2800" dirty="0" smtClean="0"/>
              <a:t>активом держави та бізнесу</a:t>
            </a:r>
          </a:p>
          <a:p>
            <a:endParaRPr lang="uk-UA" sz="2800" dirty="0" smtClean="0"/>
          </a:p>
          <a:p>
            <a:r>
              <a:rPr lang="uk-UA" sz="2800" dirty="0" smtClean="0"/>
              <a:t>Виграє той, хто зможе </a:t>
            </a:r>
            <a:r>
              <a:rPr lang="uk-UA" sz="2800" dirty="0" smtClean="0">
                <a:solidFill>
                  <a:srgbClr val="00B050"/>
                </a:solidFill>
              </a:rPr>
              <a:t>персоналізувати послуги за допомогою ІТ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7544" y="980728"/>
            <a:ext cx="8676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00B050"/>
                </a:solidFill>
              </a:rPr>
              <a:t>ІТ-інфраструктура </a:t>
            </a:r>
            <a:r>
              <a:rPr lang="uk-UA" sz="2800" dirty="0" smtClean="0"/>
              <a:t>– стратегічний ресурс бізнесу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188640"/>
            <a:ext cx="86764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rgbClr val="00B050"/>
                </a:solidFill>
              </a:rPr>
              <a:t>НА АРЕНУ БІЗНЕСУ ВИХОДЯТЬ ЕКСПОТЕНЦІАЛЬНІ КОМПАНІЇ</a:t>
            </a:r>
            <a:endParaRPr lang="uk-UA" sz="2800" dirty="0" smtClean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1806105"/>
            <a:ext cx="3946015" cy="36910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0" y="1628800"/>
            <a:ext cx="4644008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>
                <a:solidFill>
                  <a:srgbClr val="00B050"/>
                </a:solidFill>
              </a:rPr>
              <a:t>6</a:t>
            </a:r>
            <a:r>
              <a:rPr lang="en-US" sz="2400" dirty="0" smtClean="0">
                <a:solidFill>
                  <a:srgbClr val="00B050"/>
                </a:solidFill>
              </a:rPr>
              <a:t>D</a:t>
            </a:r>
            <a:r>
              <a:rPr lang="uk-UA" sz="2400" dirty="0" smtClean="0">
                <a:solidFill>
                  <a:srgbClr val="00B050"/>
                </a:solidFill>
              </a:rPr>
              <a:t> складових </a:t>
            </a:r>
            <a:r>
              <a:rPr lang="uk-UA" sz="2400" dirty="0" err="1" smtClean="0">
                <a:solidFill>
                  <a:srgbClr val="00B050"/>
                </a:solidFill>
              </a:rPr>
              <a:t>експотенціальних</a:t>
            </a:r>
            <a:r>
              <a:rPr lang="uk-UA" sz="2400" dirty="0" smtClean="0">
                <a:solidFill>
                  <a:srgbClr val="00B050"/>
                </a:solidFill>
              </a:rPr>
              <a:t> компаній</a:t>
            </a:r>
          </a:p>
          <a:p>
            <a:endParaRPr lang="uk-UA" sz="2800" dirty="0" smtClean="0"/>
          </a:p>
          <a:p>
            <a:r>
              <a:rPr lang="en-US" sz="2800" b="1" dirty="0" smtClean="0">
                <a:solidFill>
                  <a:srgbClr val="00B050"/>
                </a:solidFill>
              </a:rPr>
              <a:t>D</a:t>
            </a:r>
            <a:r>
              <a:rPr lang="en-US" sz="2800" dirty="0" smtClean="0"/>
              <a:t>igitalization</a:t>
            </a:r>
            <a:r>
              <a:rPr lang="uk-UA" sz="2800" dirty="0" smtClean="0"/>
              <a:t> </a:t>
            </a:r>
            <a:r>
              <a:rPr lang="uk-UA" dirty="0" err="1" smtClean="0"/>
              <a:t>Цифровізація</a:t>
            </a:r>
            <a:endParaRPr lang="uk-UA" dirty="0" smtClean="0"/>
          </a:p>
          <a:p>
            <a:r>
              <a:rPr lang="en-US" sz="2800" b="1" dirty="0" smtClean="0">
                <a:solidFill>
                  <a:srgbClr val="00B050"/>
                </a:solidFill>
              </a:rPr>
              <a:t>D</a:t>
            </a:r>
            <a:r>
              <a:rPr lang="en-US" sz="2800" dirty="0" smtClean="0"/>
              <a:t>eception</a:t>
            </a:r>
            <a:r>
              <a:rPr lang="uk-UA" sz="2800" dirty="0" smtClean="0"/>
              <a:t> </a:t>
            </a:r>
            <a:r>
              <a:rPr lang="uk-UA" dirty="0" smtClean="0"/>
              <a:t>Оманливість</a:t>
            </a:r>
          </a:p>
          <a:p>
            <a:r>
              <a:rPr lang="en-US" sz="2800" b="1" dirty="0" smtClean="0">
                <a:solidFill>
                  <a:srgbClr val="00B050"/>
                </a:solidFill>
              </a:rPr>
              <a:t>D</a:t>
            </a:r>
            <a:r>
              <a:rPr lang="en-US" sz="2800" dirty="0" smtClean="0"/>
              <a:t>isruption</a:t>
            </a:r>
            <a:r>
              <a:rPr lang="uk-UA" sz="2800" dirty="0" smtClean="0"/>
              <a:t> </a:t>
            </a:r>
            <a:r>
              <a:rPr lang="uk-UA" dirty="0" smtClean="0"/>
              <a:t>Прорив</a:t>
            </a:r>
          </a:p>
          <a:p>
            <a:r>
              <a:rPr lang="en-US" sz="2800" b="1" dirty="0" smtClean="0">
                <a:solidFill>
                  <a:srgbClr val="00B050"/>
                </a:solidFill>
              </a:rPr>
              <a:t>D</a:t>
            </a:r>
            <a:r>
              <a:rPr lang="en-US" sz="2800" dirty="0" smtClean="0"/>
              <a:t>ematerialization</a:t>
            </a:r>
            <a:r>
              <a:rPr lang="uk-UA" sz="2800" dirty="0" smtClean="0"/>
              <a:t> </a:t>
            </a:r>
            <a:r>
              <a:rPr lang="uk-UA" dirty="0" err="1" smtClean="0"/>
              <a:t>Дематеріалізація</a:t>
            </a:r>
            <a:endParaRPr lang="uk-UA" dirty="0" smtClean="0"/>
          </a:p>
          <a:p>
            <a:r>
              <a:rPr lang="en-US" sz="2800" b="1" dirty="0" smtClean="0">
                <a:solidFill>
                  <a:srgbClr val="00B050"/>
                </a:solidFill>
              </a:rPr>
              <a:t>D</a:t>
            </a:r>
            <a:r>
              <a:rPr lang="en-US" sz="2800" dirty="0" smtClean="0"/>
              <a:t>emocratization</a:t>
            </a:r>
            <a:r>
              <a:rPr lang="uk-UA" sz="2800" dirty="0" smtClean="0"/>
              <a:t> </a:t>
            </a:r>
            <a:r>
              <a:rPr lang="uk-UA" dirty="0" smtClean="0"/>
              <a:t>Доступність</a:t>
            </a:r>
          </a:p>
          <a:p>
            <a:r>
              <a:rPr lang="en-US" sz="2800" b="1" dirty="0" err="1" smtClean="0">
                <a:solidFill>
                  <a:srgbClr val="00B050"/>
                </a:solidFill>
              </a:rPr>
              <a:t>D</a:t>
            </a:r>
            <a:r>
              <a:rPr lang="en-US" sz="2800" dirty="0" err="1" smtClean="0"/>
              <a:t>emonatezation</a:t>
            </a:r>
            <a:r>
              <a:rPr lang="uk-UA" sz="2800" dirty="0" smtClean="0"/>
              <a:t> </a:t>
            </a:r>
            <a:r>
              <a:rPr lang="uk-UA" dirty="0" smtClean="0"/>
              <a:t>Демонетизація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7544" y="6237312"/>
            <a:ext cx="7776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Читати: </a:t>
            </a:r>
            <a:r>
              <a:rPr lang="uk-UA" dirty="0" err="1" smtClean="0"/>
              <a:t>Салім</a:t>
            </a:r>
            <a:r>
              <a:rPr lang="uk-UA" dirty="0" smtClean="0"/>
              <a:t> </a:t>
            </a:r>
            <a:r>
              <a:rPr lang="uk-UA" dirty="0" err="1" smtClean="0"/>
              <a:t>Ісмаіл</a:t>
            </a:r>
            <a:r>
              <a:rPr lang="uk-UA" dirty="0" smtClean="0"/>
              <a:t> </a:t>
            </a:r>
            <a:r>
              <a:rPr lang="uk-UA" dirty="0" err="1" smtClean="0"/>
              <a:t>“Взривний</a:t>
            </a:r>
            <a:r>
              <a:rPr lang="uk-UA" dirty="0" smtClean="0"/>
              <a:t> </a:t>
            </a:r>
            <a:r>
              <a:rPr lang="uk-UA" dirty="0" err="1" smtClean="0"/>
              <a:t>ріст”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260648"/>
            <a:ext cx="80648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 smtClean="0">
                <a:solidFill>
                  <a:srgbClr val="00B050"/>
                </a:solidFill>
              </a:rPr>
              <a:t>ЦИФРОВА ЕКОНОМІКА</a:t>
            </a:r>
            <a:endParaRPr lang="uk-UA" sz="3200" b="1" dirty="0">
              <a:solidFill>
                <a:srgbClr val="00B05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7544" y="1340768"/>
            <a:ext cx="842493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3200" b="1" dirty="0" err="1" smtClean="0"/>
              <a:t>Цифровізація</a:t>
            </a:r>
            <a:r>
              <a:rPr lang="uk-UA" sz="3200" dirty="0" smtClean="0"/>
              <a:t> є важливим чинником зміни якості життя громадян, вона впливає на всі сфери життя сучасного суспільства:  сприяє зростанню продуктивності праці, поліпшенню керованості економікою, розвитку наукоємних виробництв та високих технологій, збагаченню духовного життя та подальшій демократизації суспільства тощо.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188640"/>
            <a:ext cx="80648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 smtClean="0">
                <a:solidFill>
                  <a:srgbClr val="00B050"/>
                </a:solidFill>
              </a:rPr>
              <a:t>ЩО ТАКЕ ЦИФРОВА ЕКОНОМІКА</a:t>
            </a:r>
            <a:endParaRPr lang="uk-UA" sz="3200" b="1" dirty="0">
              <a:solidFill>
                <a:srgbClr val="00B050"/>
              </a:solidFill>
            </a:endParaRPr>
          </a:p>
        </p:txBody>
      </p:sp>
      <p:pic>
        <p:nvPicPr>
          <p:cNvPr id="22532" name="Picture 4" descr="Картинки по запросу сельский рынок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700809"/>
            <a:ext cx="3744416" cy="2808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534" name="Picture 6" descr="Картинки по запросу социальные сет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1628800"/>
            <a:ext cx="4212468" cy="2808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395536" y="908720"/>
            <a:ext cx="31683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/>
              <a:t>Класичний ринок нецифрових товарів</a:t>
            </a:r>
            <a:endParaRPr lang="uk-UA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508104" y="1052736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/>
              <a:t>Цифровий ринок</a:t>
            </a:r>
            <a:endParaRPr lang="uk-UA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860032" y="4725144"/>
            <a:ext cx="41044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uk-UA" sz="2000" dirty="0" smtClean="0"/>
              <a:t>Великий асортимент</a:t>
            </a:r>
          </a:p>
          <a:p>
            <a:pPr marL="457200" indent="-457200">
              <a:buAutoNum type="arabicPeriod"/>
            </a:pPr>
            <a:r>
              <a:rPr lang="uk-UA" sz="2000" dirty="0" smtClean="0"/>
              <a:t>Прибутки вищі за інвестиції</a:t>
            </a:r>
          </a:p>
          <a:p>
            <a:pPr marL="457200" indent="-457200">
              <a:buAutoNum type="arabicPeriod"/>
            </a:pPr>
            <a:r>
              <a:rPr lang="uk-UA" sz="2000" dirty="0" smtClean="0"/>
              <a:t>Великі об'єми виробництва та споживання</a:t>
            </a:r>
            <a:endParaRPr lang="uk-UA" sz="2000" dirty="0"/>
          </a:p>
        </p:txBody>
      </p:sp>
      <p:sp>
        <p:nvSpPr>
          <p:cNvPr id="11" name="Стрелка вправо 10"/>
          <p:cNvSpPr/>
          <p:nvPr/>
        </p:nvSpPr>
        <p:spPr>
          <a:xfrm>
            <a:off x="3923928" y="2780928"/>
            <a:ext cx="1080120" cy="720080"/>
          </a:xfrm>
          <a:prstGeom prst="rightArrow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Картинки по запросу бабушки на лавк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348880"/>
            <a:ext cx="4146668" cy="28803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556" name="Picture 4" descr="Картинки по запросу люди со смартфонам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2852936"/>
            <a:ext cx="4079528" cy="21602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251520" y="188640"/>
            <a:ext cx="80648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 smtClean="0">
                <a:solidFill>
                  <a:srgbClr val="00B050"/>
                </a:solidFill>
              </a:rPr>
              <a:t>ЩО ТАКЕ ЦИФРОВА ЕКОНОМІКА</a:t>
            </a:r>
            <a:endParaRPr lang="uk-UA" sz="3200" b="1" dirty="0">
              <a:solidFill>
                <a:srgbClr val="00B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5576" y="1052736"/>
            <a:ext cx="3168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/>
              <a:t>Локальність аудиторії, обмеження передачі інформації</a:t>
            </a:r>
            <a:endParaRPr lang="uk-UA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243612" y="1052736"/>
            <a:ext cx="31683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/>
              <a:t>Глобальність і короткий проміжок часу для обміну інформацією</a:t>
            </a:r>
            <a:endParaRPr lang="uk-UA" sz="2400" b="1" dirty="0"/>
          </a:p>
        </p:txBody>
      </p:sp>
      <p:sp>
        <p:nvSpPr>
          <p:cNvPr id="9" name="Стрелка вправо 8"/>
          <p:cNvSpPr/>
          <p:nvPr/>
        </p:nvSpPr>
        <p:spPr>
          <a:xfrm>
            <a:off x="3995936" y="3717032"/>
            <a:ext cx="1080120" cy="720080"/>
          </a:xfrm>
          <a:prstGeom prst="rightArrow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56992"/>
            <a:ext cx="3905672" cy="29292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580" name="Picture 4" descr="Картинки по запросу мобильные приложени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3645024"/>
            <a:ext cx="4076924" cy="2376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251520" y="188640"/>
            <a:ext cx="80648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 smtClean="0">
                <a:solidFill>
                  <a:srgbClr val="00B050"/>
                </a:solidFill>
              </a:rPr>
              <a:t>ЩО ТАКЕ ЦИФРОВА ЕКОНОМІКА</a:t>
            </a:r>
            <a:endParaRPr lang="uk-UA" sz="3200" b="1" dirty="0">
              <a:solidFill>
                <a:srgbClr val="00B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5576" y="1052736"/>
            <a:ext cx="31683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/>
              <a:t>Висока вартість кінцевого продукту при високому рівні інвестицій та преференцій від держави</a:t>
            </a:r>
            <a:endParaRPr lang="uk-UA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508104" y="1052736"/>
            <a:ext cx="31683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/>
              <a:t>Велика кількість безкоштовних послуг з високим рівнем капіталізації та мільярдами залучених інвестицій</a:t>
            </a:r>
            <a:endParaRPr lang="uk-UA" sz="2400" b="1" dirty="0"/>
          </a:p>
        </p:txBody>
      </p:sp>
      <p:sp>
        <p:nvSpPr>
          <p:cNvPr id="9" name="Стрелка вправо 8"/>
          <p:cNvSpPr/>
          <p:nvPr/>
        </p:nvSpPr>
        <p:spPr>
          <a:xfrm>
            <a:off x="4067944" y="4797152"/>
            <a:ext cx="1080120" cy="720080"/>
          </a:xfrm>
          <a:prstGeom prst="rightArrow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188640"/>
            <a:ext cx="80648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 smtClean="0">
                <a:solidFill>
                  <a:srgbClr val="00B050"/>
                </a:solidFill>
              </a:rPr>
              <a:t>ЕЛЕМЕНТИ ЦИФРОВОЇ ЕКОНОМІКИ</a:t>
            </a:r>
            <a:endParaRPr lang="uk-UA" sz="3200" b="1" dirty="0">
              <a:solidFill>
                <a:srgbClr val="00B050"/>
              </a:solidFill>
            </a:endParaRPr>
          </a:p>
        </p:txBody>
      </p:sp>
      <p:pic>
        <p:nvPicPr>
          <p:cNvPr id="25602" name="Picture 2" descr="Картинки по запросу цифровая экономик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2204864"/>
            <a:ext cx="3495675" cy="22860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3491880" y="1196752"/>
            <a:ext cx="2376264" cy="461665"/>
          </a:xfrm>
          <a:prstGeom prst="rect">
            <a:avLst/>
          </a:prstGeom>
          <a:noFill/>
          <a:ln>
            <a:solidFill>
              <a:srgbClr val="92D05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/>
              <a:t>РОБОТИЗАЦІЯ </a:t>
            </a:r>
            <a:endParaRPr lang="uk-UA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11560" y="1484784"/>
            <a:ext cx="1656184" cy="461665"/>
          </a:xfrm>
          <a:prstGeom prst="rect">
            <a:avLst/>
          </a:prstGeom>
          <a:noFill/>
          <a:ln>
            <a:solidFill>
              <a:srgbClr val="92D05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/>
              <a:t>ХМАРИ</a:t>
            </a:r>
            <a:endParaRPr lang="uk-UA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11560" y="2852936"/>
            <a:ext cx="1656184" cy="830997"/>
          </a:xfrm>
          <a:prstGeom prst="rect">
            <a:avLst/>
          </a:prstGeom>
          <a:noFill/>
          <a:ln>
            <a:solidFill>
              <a:srgbClr val="92D05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/>
              <a:t>ІНТЕРНЕТ РЕЧЕЙ </a:t>
            </a:r>
            <a:endParaRPr lang="uk-UA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23528" y="4941168"/>
            <a:ext cx="2232248" cy="461665"/>
          </a:xfrm>
          <a:prstGeom prst="rect">
            <a:avLst/>
          </a:prstGeom>
          <a:noFill/>
          <a:ln>
            <a:solidFill>
              <a:srgbClr val="92D05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BLOCKCHAIN</a:t>
            </a:r>
            <a:endParaRPr lang="uk-UA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915816" y="5676056"/>
            <a:ext cx="1656184" cy="461665"/>
          </a:xfrm>
          <a:prstGeom prst="rect">
            <a:avLst/>
          </a:prstGeom>
          <a:noFill/>
          <a:ln>
            <a:solidFill>
              <a:srgbClr val="92D05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BIG DATA</a:t>
            </a:r>
            <a:endParaRPr lang="uk-UA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948264" y="1438752"/>
            <a:ext cx="1656184" cy="461665"/>
          </a:xfrm>
          <a:prstGeom prst="rect">
            <a:avLst/>
          </a:prstGeom>
          <a:noFill/>
          <a:ln>
            <a:solidFill>
              <a:srgbClr val="92D05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CRM</a:t>
            </a:r>
            <a:endParaRPr lang="uk-UA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981498" y="4318222"/>
            <a:ext cx="1656184" cy="461665"/>
          </a:xfrm>
          <a:prstGeom prst="rect">
            <a:avLst/>
          </a:prstGeom>
          <a:noFill/>
          <a:ln>
            <a:solidFill>
              <a:srgbClr val="92D05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FINTECH</a:t>
            </a:r>
            <a:endParaRPr lang="uk-UA" sz="2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948264" y="2636912"/>
            <a:ext cx="1656184" cy="830997"/>
          </a:xfrm>
          <a:prstGeom prst="rect">
            <a:avLst/>
          </a:prstGeom>
          <a:noFill/>
          <a:ln>
            <a:solidFill>
              <a:srgbClr val="92D05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SMART CONTACTS</a:t>
            </a:r>
            <a:endParaRPr lang="uk-UA" sz="24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5724128" y="5445224"/>
            <a:ext cx="2448272" cy="461665"/>
          </a:xfrm>
          <a:prstGeom prst="rect">
            <a:avLst/>
          </a:prstGeom>
          <a:noFill/>
          <a:ln>
            <a:solidFill>
              <a:srgbClr val="92D05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/>
              <a:t>КРИПТОВАЛЮТИ</a:t>
            </a:r>
            <a:endParaRPr lang="uk-UA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9220" y="0"/>
            <a:ext cx="8844780" cy="6597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260648"/>
            <a:ext cx="5864129" cy="6410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95536" y="1916832"/>
            <a:ext cx="21602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/>
              <a:t>Найбагатші країни світу мають найбільший % цифрової економіки у ВВП</a:t>
            </a:r>
            <a:endParaRPr lang="uk-U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188640"/>
            <a:ext cx="8712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 smtClean="0">
                <a:solidFill>
                  <a:srgbClr val="00B050"/>
                </a:solidFill>
              </a:rPr>
              <a:t>ВПЛИВ ЦИФРОВОЇ ЕКОНОМІКИ НА ДЕРЖАВУ</a:t>
            </a:r>
            <a:endParaRPr lang="uk-UA" sz="3200" b="1" dirty="0">
              <a:solidFill>
                <a:srgbClr val="00B05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1988840"/>
            <a:ext cx="7378519" cy="3096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690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0CB458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827584" y="1176706"/>
            <a:ext cx="7632848" cy="568129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83568" y="66472"/>
            <a:ext cx="80648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err="1">
                <a:solidFill>
                  <a:srgbClr val="00B050"/>
                </a:solidFill>
              </a:rPr>
              <a:t>Г</a:t>
            </a:r>
            <a:r>
              <a:rPr lang="ru-RU" sz="3200" b="1" dirty="0" err="1" smtClean="0">
                <a:solidFill>
                  <a:srgbClr val="00B050"/>
                </a:solidFill>
              </a:rPr>
              <a:t>рошовий</a:t>
            </a:r>
            <a:r>
              <a:rPr lang="ru-RU" sz="3200" b="1" dirty="0" smtClean="0">
                <a:solidFill>
                  <a:srgbClr val="00B050"/>
                </a:solidFill>
              </a:rPr>
              <a:t> </a:t>
            </a:r>
            <a:r>
              <a:rPr lang="ru-RU" sz="3200" b="1" dirty="0" err="1" smtClean="0">
                <a:solidFill>
                  <a:srgbClr val="00B050"/>
                </a:solidFill>
              </a:rPr>
              <a:t>потенціал</a:t>
            </a:r>
            <a:r>
              <a:rPr lang="ru-RU" sz="3200" b="1" dirty="0" smtClean="0">
                <a:solidFill>
                  <a:srgbClr val="00B050"/>
                </a:solidFill>
              </a:rPr>
              <a:t> </a:t>
            </a:r>
            <a:r>
              <a:rPr lang="ru-RU" sz="3200" b="1" dirty="0" err="1" smtClean="0">
                <a:solidFill>
                  <a:srgbClr val="00B050"/>
                </a:solidFill>
              </a:rPr>
              <a:t>від</a:t>
            </a:r>
            <a:r>
              <a:rPr lang="ru-RU" sz="3200" b="1" dirty="0" smtClean="0">
                <a:solidFill>
                  <a:srgbClr val="00B050"/>
                </a:solidFill>
              </a:rPr>
              <a:t> </a:t>
            </a:r>
            <a:r>
              <a:rPr lang="ru-RU" sz="3200" b="1" dirty="0" err="1" smtClean="0">
                <a:solidFill>
                  <a:srgbClr val="00B050"/>
                </a:solidFill>
              </a:rPr>
              <a:t>впровадження</a:t>
            </a:r>
            <a:r>
              <a:rPr lang="uk-UA" sz="3200" b="1" dirty="0" smtClean="0">
                <a:solidFill>
                  <a:srgbClr val="00B050"/>
                </a:solidFill>
              </a:rPr>
              <a:t> цифрової економіки</a:t>
            </a:r>
            <a:endParaRPr lang="uk-UA" sz="32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7902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188640"/>
            <a:ext cx="80648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>
                <a:solidFill>
                  <a:srgbClr val="00B050"/>
                </a:solidFill>
              </a:rPr>
              <a:t>РЕАЛІЗОВАНІ </a:t>
            </a:r>
            <a:r>
              <a:rPr lang="uk-UA" sz="3200" b="1" dirty="0" smtClean="0">
                <a:solidFill>
                  <a:srgbClr val="00B050"/>
                </a:solidFill>
              </a:rPr>
              <a:t>«ЦИФРОВІ» ІНІЦІАТИВИ </a:t>
            </a:r>
            <a:r>
              <a:rPr lang="uk-UA" sz="3200" b="1" dirty="0">
                <a:solidFill>
                  <a:srgbClr val="00B050"/>
                </a:solidFill>
              </a:rPr>
              <a:t>В УКРАЇНІ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484784"/>
            <a:ext cx="856895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 smtClean="0"/>
              <a:t>1. Запущено </a:t>
            </a:r>
            <a:r>
              <a:rPr lang="ru-RU" sz="3200" dirty="0" err="1"/>
              <a:t>мобільний</a:t>
            </a:r>
            <a:r>
              <a:rPr lang="ru-RU" sz="3200" dirty="0"/>
              <a:t> </a:t>
            </a:r>
            <a:r>
              <a:rPr lang="ru-RU" sz="3200" dirty="0" err="1"/>
              <a:t>зв’язок</a:t>
            </a:r>
            <a:r>
              <a:rPr lang="ru-RU" sz="3200" dirty="0"/>
              <a:t> на </a:t>
            </a:r>
            <a:r>
              <a:rPr lang="ru-RU" sz="3200" dirty="0" err="1"/>
              <a:t>базі</a:t>
            </a:r>
            <a:endParaRPr lang="ru-RU" sz="3200" dirty="0"/>
          </a:p>
          <a:p>
            <a:pPr algn="just"/>
            <a:r>
              <a:rPr lang="ru-RU" sz="3200" dirty="0" err="1" smtClean="0"/>
              <a:t>технологій</a:t>
            </a:r>
            <a:r>
              <a:rPr lang="ru-RU" sz="3200" dirty="0" smtClean="0"/>
              <a:t> 3G та 4</a:t>
            </a:r>
            <a:r>
              <a:rPr lang="en-US" sz="3200" dirty="0" smtClean="0"/>
              <a:t>G</a:t>
            </a:r>
            <a:endParaRPr lang="ru-RU" sz="3200" dirty="0"/>
          </a:p>
          <a:p>
            <a:pPr algn="just"/>
            <a:r>
              <a:rPr lang="en-US" sz="3200" dirty="0" smtClean="0"/>
              <a:t>2</a:t>
            </a:r>
            <a:r>
              <a:rPr lang="ru-RU" sz="3200" dirty="0" smtClean="0"/>
              <a:t>. </a:t>
            </a:r>
            <a:r>
              <a:rPr lang="ru-RU" sz="3200" dirty="0" err="1" smtClean="0"/>
              <a:t>Підготовлено</a:t>
            </a:r>
            <a:r>
              <a:rPr lang="ru-RU" sz="3200" dirty="0" smtClean="0"/>
              <a:t> </a:t>
            </a:r>
            <a:r>
              <a:rPr lang="ru-RU" sz="3200" dirty="0"/>
              <a:t>та </a:t>
            </a:r>
            <a:r>
              <a:rPr lang="ru-RU" sz="3200" dirty="0" err="1"/>
              <a:t>прийнято</a:t>
            </a:r>
            <a:r>
              <a:rPr lang="ru-RU" sz="3200" dirty="0"/>
              <a:t> </a:t>
            </a:r>
            <a:r>
              <a:rPr lang="ru-RU" sz="3200" dirty="0" err="1"/>
              <a:t>Digital</a:t>
            </a:r>
            <a:r>
              <a:rPr lang="ru-RU" sz="3200" dirty="0"/>
              <a:t> </a:t>
            </a:r>
            <a:r>
              <a:rPr lang="ru-RU" sz="3200" dirty="0" err="1"/>
              <a:t>Agenda</a:t>
            </a:r>
            <a:r>
              <a:rPr lang="ru-RU" sz="3200" dirty="0"/>
              <a:t>, як</a:t>
            </a:r>
          </a:p>
          <a:p>
            <a:pPr algn="just"/>
            <a:r>
              <a:rPr lang="ru-RU" sz="3200" dirty="0" err="1"/>
              <a:t>стратегічний</a:t>
            </a:r>
            <a:r>
              <a:rPr lang="ru-RU" sz="3200" dirty="0"/>
              <a:t> вектор </a:t>
            </a:r>
            <a:r>
              <a:rPr lang="ru-RU" sz="3200" dirty="0" err="1"/>
              <a:t>розвитку</a:t>
            </a:r>
            <a:r>
              <a:rPr lang="ru-RU" sz="3200" dirty="0"/>
              <a:t> </a:t>
            </a:r>
            <a:r>
              <a:rPr lang="ru-RU" sz="3200" dirty="0" err="1"/>
              <a:t>цифрової</a:t>
            </a:r>
            <a:endParaRPr lang="ru-RU" sz="3200" dirty="0"/>
          </a:p>
          <a:p>
            <a:pPr algn="just"/>
            <a:r>
              <a:rPr lang="ru-RU" sz="3200" dirty="0" err="1"/>
              <a:t>економіки</a:t>
            </a:r>
            <a:endParaRPr lang="ru-RU" sz="3200" dirty="0"/>
          </a:p>
          <a:p>
            <a:pPr algn="just"/>
            <a:r>
              <a:rPr lang="en-US" sz="3200" dirty="0" smtClean="0"/>
              <a:t>3</a:t>
            </a:r>
            <a:r>
              <a:rPr lang="ru-RU" sz="3200" dirty="0" smtClean="0"/>
              <a:t>. </a:t>
            </a:r>
            <a:r>
              <a:rPr lang="ru-RU" sz="3200" dirty="0" err="1" smtClean="0"/>
              <a:t>Розпочато</a:t>
            </a:r>
            <a:r>
              <a:rPr lang="ru-RU" sz="3200" dirty="0" smtClean="0"/>
              <a:t> </a:t>
            </a:r>
            <a:r>
              <a:rPr lang="ru-RU" sz="3200" dirty="0" err="1"/>
              <a:t>дискусії</a:t>
            </a:r>
            <a:r>
              <a:rPr lang="ru-RU" sz="3200" dirty="0"/>
              <a:t> про </a:t>
            </a:r>
            <a:r>
              <a:rPr lang="ru-RU" sz="3200" dirty="0" err="1"/>
              <a:t>створення</a:t>
            </a:r>
            <a:r>
              <a:rPr lang="ru-RU" sz="3200" dirty="0"/>
              <a:t> </a:t>
            </a:r>
            <a:r>
              <a:rPr lang="ru-RU" sz="3200" dirty="0" err="1"/>
              <a:t>належних</a:t>
            </a:r>
            <a:endParaRPr lang="ru-RU" sz="3200" dirty="0"/>
          </a:p>
          <a:p>
            <a:pPr algn="just"/>
            <a:r>
              <a:rPr lang="ru-RU" sz="3200" dirty="0" err="1"/>
              <a:t>інвестиційних</a:t>
            </a:r>
            <a:r>
              <a:rPr lang="ru-RU" sz="3200" dirty="0"/>
              <a:t> умов для </a:t>
            </a:r>
            <a:r>
              <a:rPr lang="ru-RU" sz="3200" dirty="0" err="1"/>
              <a:t>розвитку</a:t>
            </a:r>
            <a:r>
              <a:rPr lang="ru-RU" sz="3200" dirty="0"/>
              <a:t> </a:t>
            </a:r>
            <a:r>
              <a:rPr lang="ru-RU" sz="3200" dirty="0" err="1"/>
              <a:t>блокчейну</a:t>
            </a:r>
            <a:endParaRPr lang="ru-RU" sz="3200" dirty="0"/>
          </a:p>
          <a:p>
            <a:pPr algn="just"/>
            <a:r>
              <a:rPr lang="ru-RU" sz="3200" dirty="0"/>
              <a:t>та </a:t>
            </a:r>
            <a:r>
              <a:rPr lang="ru-RU" sz="3200" dirty="0" err="1"/>
              <a:t>криптовалют</a:t>
            </a:r>
            <a:r>
              <a:rPr lang="ru-RU" sz="3200" dirty="0"/>
              <a:t>. На </a:t>
            </a:r>
            <a:r>
              <a:rPr lang="ru-RU" sz="3200" dirty="0" err="1"/>
              <a:t>сьогодні</a:t>
            </a:r>
            <a:r>
              <a:rPr lang="ru-RU" sz="3200" dirty="0"/>
              <a:t> </a:t>
            </a:r>
            <a:r>
              <a:rPr lang="ru-RU" sz="3200" dirty="0" err="1"/>
              <a:t>це</a:t>
            </a:r>
            <a:r>
              <a:rPr lang="ru-RU" sz="3200" dirty="0"/>
              <a:t> </a:t>
            </a:r>
            <a:r>
              <a:rPr lang="ru-RU" sz="3200" dirty="0" smtClean="0"/>
              <a:t>«друга </a:t>
            </a:r>
            <a:r>
              <a:rPr lang="ru-RU" sz="3200" dirty="0" err="1" smtClean="0"/>
              <a:t>нафта</a:t>
            </a:r>
            <a:r>
              <a:rPr lang="ru-RU" sz="3200" dirty="0" smtClean="0"/>
              <a:t>»</a:t>
            </a:r>
            <a:endParaRPr lang="ru-RU" sz="3200" dirty="0"/>
          </a:p>
          <a:p>
            <a:pPr algn="just"/>
            <a:r>
              <a:rPr lang="ru-RU" sz="3200" dirty="0"/>
              <a:t>в </a:t>
            </a:r>
            <a:r>
              <a:rPr lang="ru-RU" sz="3200" dirty="0" err="1"/>
              <a:t>світі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188640"/>
            <a:ext cx="88924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 smtClean="0">
                <a:solidFill>
                  <a:srgbClr val="00B050"/>
                </a:solidFill>
              </a:rPr>
              <a:t>ЩО Й ДОСІ ЗАВАЖАЄ УКРАЇНІ СТАТИ ЦИФРОВОЮ?</a:t>
            </a:r>
            <a:endParaRPr lang="uk-UA" sz="3200" b="1" dirty="0">
              <a:solidFill>
                <a:srgbClr val="00B05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5536" y="1412776"/>
            <a:ext cx="835292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AutoNum type="arabicPeriod"/>
            </a:pPr>
            <a:r>
              <a:rPr lang="uk-UA" sz="2400" dirty="0" smtClean="0"/>
              <a:t>Дуже повільні законодавчі реформи</a:t>
            </a:r>
          </a:p>
          <a:p>
            <a:pPr marL="457200" indent="-457200" algn="just">
              <a:buAutoNum type="arabicPeriod"/>
            </a:pPr>
            <a:r>
              <a:rPr lang="uk-UA" sz="2400" dirty="0" smtClean="0"/>
              <a:t>Відсутність “господаря процесу ” та єдиного органу влади, відповідального за цифрові трансформації</a:t>
            </a:r>
          </a:p>
          <a:p>
            <a:pPr marL="457200" indent="-457200" algn="just">
              <a:buAutoNum type="arabicPeriod"/>
            </a:pPr>
            <a:r>
              <a:rPr lang="uk-UA" sz="2400" dirty="0" smtClean="0"/>
              <a:t>Недостатня кількість освітніх програм для підвищення рівня  ІТ-грамотності</a:t>
            </a:r>
          </a:p>
          <a:p>
            <a:pPr marL="457200" indent="-457200" algn="just">
              <a:buAutoNum type="arabicPeriod"/>
            </a:pPr>
            <a:r>
              <a:rPr lang="uk-UA" sz="2400" dirty="0" smtClean="0"/>
              <a:t>Недостатній рівень державних інвестицій  в  базові елементи </a:t>
            </a:r>
            <a:r>
              <a:rPr lang="uk-UA" sz="2400" dirty="0" err="1" smtClean="0"/>
              <a:t>цифровізації</a:t>
            </a:r>
            <a:r>
              <a:rPr lang="uk-UA" sz="2400" dirty="0" smtClean="0"/>
              <a:t>: комп'ютеризація соціальних об'єктів (школи, бібліотеки), низький рівень проникнення </a:t>
            </a:r>
            <a:r>
              <a:rPr lang="uk-UA" sz="2400" dirty="0" err="1" smtClean="0"/>
              <a:t>інтернету</a:t>
            </a:r>
            <a:endParaRPr lang="uk-UA" sz="2400" dirty="0" smtClean="0"/>
          </a:p>
          <a:p>
            <a:pPr marL="457200" indent="-457200" algn="just">
              <a:buAutoNum type="arabicPeriod"/>
            </a:pPr>
            <a:r>
              <a:rPr lang="uk-UA" sz="2400" dirty="0" smtClean="0"/>
              <a:t>Технологічна відсталість у порівнянні з піонерами </a:t>
            </a:r>
            <a:r>
              <a:rPr lang="uk-UA" sz="2400" dirty="0" err="1" smtClean="0"/>
              <a:t>цифровізації</a:t>
            </a:r>
            <a:r>
              <a:rPr lang="uk-UA" sz="2400" dirty="0" smtClean="0"/>
              <a:t> (відсутність елементів е-держави та сучасних технологій)</a:t>
            </a:r>
          </a:p>
          <a:p>
            <a:pPr marL="457200" indent="-457200" algn="just">
              <a:buAutoNum type="arabicPeriod"/>
            </a:pP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84541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492896"/>
            <a:ext cx="8229600" cy="1143000"/>
          </a:xfrm>
        </p:spPr>
        <p:txBody>
          <a:bodyPr>
            <a:noAutofit/>
          </a:bodyPr>
          <a:lstStyle/>
          <a:p>
            <a:r>
              <a:rPr lang="uk-UA" sz="5000" b="1" dirty="0" smtClean="0">
                <a:solidFill>
                  <a:srgbClr val="00B050"/>
                </a:solidFill>
              </a:rPr>
              <a:t>Дякую за увагу</a:t>
            </a:r>
            <a:br>
              <a:rPr lang="uk-UA" sz="5000" b="1" dirty="0" smtClean="0">
                <a:solidFill>
                  <a:srgbClr val="00B050"/>
                </a:solidFill>
              </a:rPr>
            </a:br>
            <a:r>
              <a:rPr lang="uk-UA" sz="5000" b="1" dirty="0" smtClean="0">
                <a:solidFill>
                  <a:srgbClr val="00B050"/>
                </a:solidFill>
              </a:rPr>
              <a:t>та до зустрічі </a:t>
            </a:r>
            <a:br>
              <a:rPr lang="uk-UA" sz="5000" b="1" dirty="0" smtClean="0">
                <a:solidFill>
                  <a:srgbClr val="00B050"/>
                </a:solidFill>
              </a:rPr>
            </a:br>
            <a:r>
              <a:rPr lang="uk-UA" sz="5000" b="1" dirty="0" smtClean="0">
                <a:solidFill>
                  <a:srgbClr val="00B050"/>
                </a:solidFill>
              </a:rPr>
              <a:t>у цифровому майбутньому!</a:t>
            </a:r>
            <a:endParaRPr lang="uk-UA" sz="50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589</TotalTime>
  <Words>546</Words>
  <Application>Microsoft Office PowerPoint</Application>
  <PresentationFormat>Экран (4:3)</PresentationFormat>
  <Paragraphs>118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4" baseType="lpstr">
      <vt:lpstr>Arial</vt:lpstr>
      <vt:lpstr>Calibri</vt:lpstr>
      <vt:lpstr>Тема Office</vt:lpstr>
      <vt:lpstr>ЦИФРОВА ТРАНСФОРМАЦІЯ  як елемент економічного зростання України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Дякую за увагу та до зустрічі  у цифровому майбутньому!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Катерина</dc:creator>
  <cp:lastModifiedBy>User</cp:lastModifiedBy>
  <cp:revision>34</cp:revision>
  <dcterms:created xsi:type="dcterms:W3CDTF">2017-10-15T07:14:28Z</dcterms:created>
  <dcterms:modified xsi:type="dcterms:W3CDTF">2019-03-19T07:07:35Z</dcterms:modified>
</cp:coreProperties>
</file>