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37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embeddedFontLst>
    <p:embeddedFont>
      <p:font typeface="Montserrat Medium" panose="020B0604020202020204" charset="-52"/>
      <p:regular r:id="rId38"/>
      <p:bold r:id="rId39"/>
      <p:italic r:id="rId40"/>
      <p:boldItalic r:id="rId41"/>
    </p:embeddedFont>
    <p:embeddedFont>
      <p:font typeface="Montserrat Light" panose="020B0604020202020204" charset="-52"/>
      <p:regular r:id="rId42"/>
      <p:bold r:id="rId43"/>
      <p:italic r:id="rId44"/>
      <p:boldItalic r:id="rId45"/>
    </p:embeddedFont>
    <p:embeddedFont>
      <p:font typeface="Calibri" panose="020F0502020204030204" pitchFamily="34" charset="0"/>
      <p:regular r:id="rId46"/>
      <p:bold r:id="rId47"/>
      <p:italic r:id="rId48"/>
      <p:boldItalic r:id="rId49"/>
    </p:embeddedFont>
    <p:embeddedFont>
      <p:font typeface="Montserrat" panose="020B0604020202020204" charset="-52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2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5.fntdata"/><Relationship Id="rId47" Type="http://schemas.openxmlformats.org/officeDocument/2006/relationships/font" Target="fonts/font10.fntdata"/><Relationship Id="rId50" Type="http://schemas.openxmlformats.org/officeDocument/2006/relationships/font" Target="fonts/font13.fntdata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3" Type="http://schemas.openxmlformats.org/officeDocument/2006/relationships/font" Target="fonts/font16.fntdata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6.fntdata"/><Relationship Id="rId48" Type="http://schemas.openxmlformats.org/officeDocument/2006/relationships/font" Target="fonts/font11.fntdata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font" Target="fonts/font14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1.fntdata"/><Relationship Id="rId46" Type="http://schemas.openxmlformats.org/officeDocument/2006/relationships/font" Target="fonts/font9.fntdata"/><Relationship Id="rId20" Type="http://schemas.openxmlformats.org/officeDocument/2006/relationships/slide" Target="slides/slide18.xml"/><Relationship Id="rId41" Type="http://schemas.openxmlformats.org/officeDocument/2006/relationships/font" Target="fonts/font4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12.fntdata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7.fntdata"/><Relationship Id="rId52" Type="http://schemas.openxmlformats.org/officeDocument/2006/relationships/font" Target="fonts/font1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53035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9321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4fbef35cf7_7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4fbef35cf7_7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08317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5747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2172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3716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9325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0854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6220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7935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98466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20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32271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4934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80605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85768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96700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8" name="Google Shape;278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7429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774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2" name="Google Shape;302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66076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77508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3" name="Google Shape;32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37826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28906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0" name="Google Shape;350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32502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7" name="Google Shape;35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83869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2" name="Google Shape;372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88343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6" name="Google Shape;386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9502954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6" name="Google Shape;39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34218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6" name="Google Shape;406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95034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0" name="Google Shape;420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571681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5" name="Google Shape;435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69098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3" name="Google Shape;443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346852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8" name="Google Shape;458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66872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6" name="Google Shape;466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87573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2" name="Google Shape;472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6160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mailto:jaanika.merilo@diprorada.gov.ua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15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70090" y="76200"/>
            <a:ext cx="1581036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 txBox="1"/>
          <p:nvPr/>
        </p:nvSpPr>
        <p:spPr>
          <a:xfrm>
            <a:off x="-16675" y="1043600"/>
            <a:ext cx="9144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uk" sz="3000" b="1" i="0" u="none" strike="noStrike" cap="none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Електронні рішення Дніпра</a:t>
            </a:r>
            <a:endParaRPr sz="3000" b="1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1" name="Google Shape;101;p25"/>
          <p:cNvSpPr txBox="1"/>
          <p:nvPr/>
        </p:nvSpPr>
        <p:spPr>
          <a:xfrm>
            <a:off x="5773328" y="4417825"/>
            <a:ext cx="33540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Calibri"/>
              <a:buNone/>
            </a:pPr>
            <a:endParaRPr sz="1200" b="1" i="0" u="none" strike="noStrike" cap="none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Calibri"/>
              <a:buNone/>
            </a:pPr>
            <a:r>
              <a:rPr lang="uk" sz="1200" b="1" i="0" u="none" strike="noStrike" cap="none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Яніка Мерило</a:t>
            </a:r>
            <a:endParaRPr sz="12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200" b="0" i="0" u="sng" strike="noStrike" cap="non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jaanika.merilo@diprorada.gov.ua</a:t>
            </a:r>
            <a:endParaRPr sz="12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" name="Google Shape;102;p25"/>
          <p:cNvPicPr preferRelativeResize="0"/>
          <p:nvPr/>
        </p:nvPicPr>
        <p:blipFill rotWithShape="1">
          <a:blip r:embed="rId5">
            <a:alphaModFix/>
          </a:blip>
          <a:srcRect t="10984" b="13354"/>
          <a:stretch/>
        </p:blipFill>
        <p:spPr>
          <a:xfrm>
            <a:off x="0" y="1830810"/>
            <a:ext cx="9144000" cy="259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6"/>
          <p:cNvSpPr txBox="1"/>
          <p:nvPr/>
        </p:nvSpPr>
        <p:spPr>
          <a:xfrm>
            <a:off x="76200" y="1395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Дніпро</a:t>
            </a:r>
            <a:r>
              <a:rPr lang="uk" sz="2400">
                <a:solidFill>
                  <a:srgbClr val="00206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в рейтингах</a:t>
            </a:r>
            <a:endParaRPr sz="2400">
              <a:solidFill>
                <a:srgbClr val="00206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09" name="Google Shape;109;p26"/>
          <p:cNvPicPr preferRelativeResize="0"/>
          <p:nvPr/>
        </p:nvPicPr>
        <p:blipFill rotWithShape="1">
          <a:blip r:embed="rId4">
            <a:alphaModFix/>
          </a:blip>
          <a:srcRect b="32550"/>
          <a:stretch/>
        </p:blipFill>
        <p:spPr>
          <a:xfrm>
            <a:off x="31850" y="3642050"/>
            <a:ext cx="9143998" cy="1501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6"/>
          <p:cNvPicPr preferRelativeResize="0"/>
          <p:nvPr/>
        </p:nvPicPr>
        <p:blipFill rotWithShape="1">
          <a:blip r:embed="rId5">
            <a:alphaModFix/>
          </a:blip>
          <a:srcRect l="41668" t="33661" r="43644" b="42640"/>
          <a:stretch/>
        </p:blipFill>
        <p:spPr>
          <a:xfrm>
            <a:off x="3898550" y="1647637"/>
            <a:ext cx="1297822" cy="117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51111" y="999967"/>
            <a:ext cx="2739291" cy="24896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63375" y="999963"/>
            <a:ext cx="2739300" cy="26750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7"/>
          <p:cNvSpPr txBox="1"/>
          <p:nvPr/>
        </p:nvSpPr>
        <p:spPr>
          <a:xfrm>
            <a:off x="76200" y="1395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Новий портал</a:t>
            </a:r>
            <a:r>
              <a:rPr lang="uk" sz="2400" b="0" i="0" u="none" strike="noStrike" cap="none">
                <a:solidFill>
                  <a:srgbClr val="00206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 Дніпровської міської ради</a:t>
            </a:r>
            <a:endParaRPr sz="2400" b="0" i="0" u="none" strike="noStrike" cap="none">
              <a:solidFill>
                <a:srgbClr val="00000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19" name="Google Shape;119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0075" y="1191075"/>
            <a:ext cx="3953201" cy="223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467325" y="2098000"/>
            <a:ext cx="5082225" cy="26822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" name="Google Shape;121;p27"/>
          <p:cNvGrpSpPr/>
          <p:nvPr/>
        </p:nvGrpSpPr>
        <p:grpSpPr>
          <a:xfrm>
            <a:off x="691539" y="1039600"/>
            <a:ext cx="4321972" cy="3505047"/>
            <a:chOff x="340864" y="1108700"/>
            <a:chExt cx="4321972" cy="3505047"/>
          </a:xfrm>
        </p:grpSpPr>
        <p:pic>
          <p:nvPicPr>
            <p:cNvPr id="122" name="Google Shape;122;p27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40864" y="1108700"/>
              <a:ext cx="4321972" cy="350504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Google Shape;123;p27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2351444" y="3671253"/>
              <a:ext cx="300800" cy="3941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Google Shape;12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8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Відкритий Бюджет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30" name="Google Shape;130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" y="713638"/>
            <a:ext cx="4716243" cy="230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2232" y="740179"/>
            <a:ext cx="4269868" cy="22567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2" name="Google Shape;132;p28"/>
          <p:cNvGrpSpPr/>
          <p:nvPr/>
        </p:nvGrpSpPr>
        <p:grpSpPr>
          <a:xfrm>
            <a:off x="152388" y="3088765"/>
            <a:ext cx="4428000" cy="1829100"/>
            <a:chOff x="2367813" y="5518065"/>
            <a:chExt cx="4428000" cy="1829100"/>
          </a:xfrm>
        </p:grpSpPr>
        <p:sp>
          <p:nvSpPr>
            <p:cNvPr id="133" name="Google Shape;133;p28"/>
            <p:cNvSpPr txBox="1"/>
            <p:nvPr/>
          </p:nvSpPr>
          <p:spPr>
            <a:xfrm>
              <a:off x="2367813" y="5518065"/>
              <a:ext cx="4428000" cy="33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uk" sz="2400" b="1" i="0" u="none" strike="noStrike" cap="none">
                  <a:solidFill>
                    <a:srgbClr val="63B6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Відкритий бюджет за 0</a:t>
              </a:r>
              <a:r>
                <a:rPr lang="uk" sz="2400" b="1" i="0" u="none" strike="noStrike" cap="none" baseline="30000">
                  <a:solidFill>
                    <a:srgbClr val="63B6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грн</a:t>
              </a:r>
              <a:endParaRPr sz="1400" b="1" i="0" u="none" strike="noStrike" cap="none" baseline="30000">
                <a:solidFill>
                  <a:srgbClr val="63B6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28"/>
            <p:cNvSpPr txBox="1"/>
            <p:nvPr/>
          </p:nvSpPr>
          <p:spPr>
            <a:xfrm>
              <a:off x="2367813" y="6107565"/>
              <a:ext cx="4381500" cy="123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uk" sz="1400" b="0" i="0" u="none" strike="noStrike" cap="none">
                  <a:solidFill>
                    <a:srgbClr val="002060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rPr>
                <a:t>Відкритий бюджет створено безкоштовно ЕЙДОС для 50+ міст і всі відкриті бюджети на серверах Дніпра</a:t>
              </a:r>
              <a:endParaRPr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endParaRPr>
            </a:p>
          </p:txBody>
        </p:sp>
      </p:grpSp>
      <p:pic>
        <p:nvPicPr>
          <p:cNvPr id="135" name="Google Shape;135;p28"/>
          <p:cNvPicPr preferRelativeResize="0"/>
          <p:nvPr/>
        </p:nvPicPr>
        <p:blipFill rotWithShape="1">
          <a:blip r:embed="rId6">
            <a:alphaModFix/>
          </a:blip>
          <a:srcRect l="21151" t="23123" r="51209"/>
          <a:stretch/>
        </p:blipFill>
        <p:spPr>
          <a:xfrm>
            <a:off x="4641250" y="2912958"/>
            <a:ext cx="2076160" cy="2128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8"/>
          <p:cNvPicPr preferRelativeResize="0"/>
          <p:nvPr/>
        </p:nvPicPr>
        <p:blipFill rotWithShape="1">
          <a:blip r:embed="rId6">
            <a:alphaModFix/>
          </a:blip>
          <a:srcRect l="67690" t="14305" b="32809"/>
          <a:stretch/>
        </p:blipFill>
        <p:spPr>
          <a:xfrm>
            <a:off x="6662974" y="3117695"/>
            <a:ext cx="2336950" cy="140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9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Е-петиції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3" name="Google Shape;143;p29"/>
          <p:cNvSpPr txBox="1"/>
          <p:nvPr/>
        </p:nvSpPr>
        <p:spPr>
          <a:xfrm>
            <a:off x="5290000" y="2571750"/>
            <a:ext cx="3546300" cy="83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 платформi електронних петицій, яка створена за програмою EGAP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4" name="Google Shape;144;p29"/>
          <p:cNvSpPr txBox="1"/>
          <p:nvPr/>
        </p:nvSpPr>
        <p:spPr>
          <a:xfrm>
            <a:off x="5265800" y="1047925"/>
            <a:ext cx="4894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uk" sz="60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46</a:t>
            </a:r>
            <a:endParaRPr sz="60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розглянутих петицiй</a:t>
            </a:r>
            <a:endParaRPr sz="1400" b="1" i="0" u="none" strike="noStrike" cap="none" baseline="30000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5" name="Google Shape;145;p29"/>
          <p:cNvGrpSpPr/>
          <p:nvPr/>
        </p:nvGrpSpPr>
        <p:grpSpPr>
          <a:xfrm>
            <a:off x="6" y="1047918"/>
            <a:ext cx="5818797" cy="3156452"/>
            <a:chOff x="1662606" y="653618"/>
            <a:chExt cx="5818797" cy="3156452"/>
          </a:xfrm>
        </p:grpSpPr>
        <p:grpSp>
          <p:nvGrpSpPr>
            <p:cNvPr id="146" name="Google Shape;146;p29"/>
            <p:cNvGrpSpPr/>
            <p:nvPr/>
          </p:nvGrpSpPr>
          <p:grpSpPr>
            <a:xfrm>
              <a:off x="1662606" y="653618"/>
              <a:ext cx="5818797" cy="3156452"/>
              <a:chOff x="497772" y="490550"/>
              <a:chExt cx="7905974" cy="4333999"/>
            </a:xfrm>
          </p:grpSpPr>
          <p:pic>
            <p:nvPicPr>
              <p:cNvPr id="147" name="Google Shape;147;p29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1868400" y="771375"/>
                <a:ext cx="5172350" cy="310970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8" name="Google Shape;148;p29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497772" y="490550"/>
                <a:ext cx="7905974" cy="43339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49" name="Google Shape;149;p29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478387" y="3079078"/>
              <a:ext cx="187225" cy="2453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30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Бюджет Участі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56" name="Google Shape;156;p30"/>
          <p:cNvPicPr preferRelativeResize="0"/>
          <p:nvPr/>
        </p:nvPicPr>
        <p:blipFill rotWithShape="1">
          <a:blip r:embed="rId4">
            <a:alphaModFix/>
          </a:blip>
          <a:srcRect t="23113" r="1204" b="14770"/>
          <a:stretch/>
        </p:blipFill>
        <p:spPr>
          <a:xfrm>
            <a:off x="0" y="735111"/>
            <a:ext cx="9144001" cy="3093967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0"/>
          <p:cNvSpPr txBox="1"/>
          <p:nvPr/>
        </p:nvSpPr>
        <p:spPr>
          <a:xfrm>
            <a:off x="4206675" y="4101849"/>
            <a:ext cx="4913100" cy="9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Дніпро виділяє 16 мільйонів гривень за рік. 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3%+ жителів голосують за проекти. 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 платформі USAID понад 60 міст.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30"/>
          <p:cNvSpPr txBox="1"/>
          <p:nvPr/>
        </p:nvSpPr>
        <p:spPr>
          <a:xfrm>
            <a:off x="140375" y="3808049"/>
            <a:ext cx="38730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uk" sz="48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16 000 000</a:t>
            </a:r>
            <a:endParaRPr sz="48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грн на рік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31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Відкрита Мапа Дніпра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5" name="Google Shape;165;p31"/>
          <p:cNvSpPr txBox="1"/>
          <p:nvPr/>
        </p:nvSpPr>
        <p:spPr>
          <a:xfrm>
            <a:off x="5808350" y="2629175"/>
            <a:ext cx="3015900" cy="12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27 шарів інформації нанесені на мапу Google за допомогою волонтерів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66" name="Google Shape;166;p31"/>
          <p:cNvPicPr preferRelativeResize="0"/>
          <p:nvPr/>
        </p:nvPicPr>
        <p:blipFill rotWithShape="1">
          <a:blip r:embed="rId4">
            <a:alphaModFix/>
          </a:blip>
          <a:srcRect l="12674" r="10229"/>
          <a:stretch/>
        </p:blipFill>
        <p:spPr>
          <a:xfrm>
            <a:off x="639975" y="1016400"/>
            <a:ext cx="5029349" cy="3190274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1"/>
          <p:cNvSpPr txBox="1"/>
          <p:nvPr/>
        </p:nvSpPr>
        <p:spPr>
          <a:xfrm>
            <a:off x="5743250" y="1136400"/>
            <a:ext cx="4894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uk" sz="60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27</a:t>
            </a:r>
            <a:endParaRPr sz="60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шарів інформації</a:t>
            </a:r>
            <a:endParaRPr sz="1400" b="1" i="0" u="none" strike="noStrike" cap="none" baseline="30000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2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Позашкільні заклади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4" name="Google Shape;174;p32"/>
          <p:cNvPicPr preferRelativeResize="0"/>
          <p:nvPr/>
        </p:nvPicPr>
        <p:blipFill rotWithShape="1">
          <a:blip r:embed="rId4">
            <a:alphaModFix/>
          </a:blip>
          <a:srcRect b="8290"/>
          <a:stretch/>
        </p:blipFill>
        <p:spPr>
          <a:xfrm>
            <a:off x="-7350" y="726875"/>
            <a:ext cx="9159101" cy="4416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3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Спортивні заклади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81" name="Google Shape;181;p33"/>
          <p:cNvPicPr preferRelativeResize="0"/>
          <p:nvPr/>
        </p:nvPicPr>
        <p:blipFill rotWithShape="1">
          <a:blip r:embed="rId4">
            <a:alphaModFix/>
          </a:blip>
          <a:srcRect l="11154" r="3955" b="11823"/>
          <a:stretch/>
        </p:blipFill>
        <p:spPr>
          <a:xfrm>
            <a:off x="0" y="732658"/>
            <a:ext cx="9144001" cy="439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3"/>
          <p:cNvPicPr preferRelativeResize="0"/>
          <p:nvPr/>
        </p:nvPicPr>
        <p:blipFill rotWithShape="1">
          <a:blip r:embed="rId4">
            <a:alphaModFix/>
          </a:blip>
          <a:srcRect l="82727" t="15501" b="10434"/>
          <a:stretch/>
        </p:blipFill>
        <p:spPr>
          <a:xfrm>
            <a:off x="7283475" y="1451775"/>
            <a:ext cx="1860523" cy="3691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4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Відкритий Бюджет по об’єктам ремонту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89" name="Google Shape;189;p34"/>
          <p:cNvPicPr preferRelativeResize="0"/>
          <p:nvPr/>
        </p:nvPicPr>
        <p:blipFill rotWithShape="1">
          <a:blip r:embed="rId4">
            <a:alphaModFix/>
          </a:blip>
          <a:srcRect l="11164" r="3547" b="8667"/>
          <a:stretch/>
        </p:blipFill>
        <p:spPr>
          <a:xfrm>
            <a:off x="0" y="702575"/>
            <a:ext cx="9151748" cy="444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5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Відкрита мапа Дніпра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96" name="Google Shape;196;p35"/>
          <p:cNvPicPr preferRelativeResize="0"/>
          <p:nvPr/>
        </p:nvPicPr>
        <p:blipFill rotWithShape="1">
          <a:blip r:embed="rId4">
            <a:alphaModFix/>
          </a:blip>
          <a:srcRect l="9884" t="17918" r="-1149" b="8944"/>
          <a:stretch/>
        </p:blipFill>
        <p:spPr>
          <a:xfrm>
            <a:off x="4572000" y="708000"/>
            <a:ext cx="4630525" cy="20275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5"/>
          <p:cNvPicPr preferRelativeResize="0"/>
          <p:nvPr/>
        </p:nvPicPr>
        <p:blipFill rotWithShape="1">
          <a:blip r:embed="rId5">
            <a:alphaModFix/>
          </a:blip>
          <a:srcRect l="11368" t="20274" r="3784" b="10812"/>
          <a:stretch/>
        </p:blipFill>
        <p:spPr>
          <a:xfrm>
            <a:off x="0" y="708000"/>
            <a:ext cx="4572005" cy="202753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5"/>
          <p:cNvSpPr txBox="1"/>
          <p:nvPr/>
        </p:nvSpPr>
        <p:spPr>
          <a:xfrm>
            <a:off x="570190" y="2784325"/>
            <a:ext cx="2245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5 100</a:t>
            </a:r>
            <a:r>
              <a:rPr lang="uk" sz="2400" b="1" i="0" u="none" strike="noStrike" cap="none" baseline="30000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 sz="1400" b="1" i="0" u="none" strike="noStrike" cap="none" baseline="30000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35"/>
          <p:cNvSpPr txBox="1"/>
          <p:nvPr/>
        </p:nvSpPr>
        <p:spPr>
          <a:xfrm>
            <a:off x="570190" y="3210325"/>
            <a:ext cx="2245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МАФ і об'єктів пересувної торгівлі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0" name="Google Shape;200;p35"/>
          <p:cNvSpPr txBox="1"/>
          <p:nvPr/>
        </p:nvSpPr>
        <p:spPr>
          <a:xfrm>
            <a:off x="3447590" y="2784325"/>
            <a:ext cx="2245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1 572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35"/>
          <p:cNvSpPr txBox="1"/>
          <p:nvPr/>
        </p:nvSpPr>
        <p:spPr>
          <a:xfrm>
            <a:off x="3447590" y="3210325"/>
            <a:ext cx="2245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Зупинок 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транспорту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2" name="Google Shape;202;p35"/>
          <p:cNvSpPr txBox="1"/>
          <p:nvPr/>
        </p:nvSpPr>
        <p:spPr>
          <a:xfrm>
            <a:off x="5994740" y="2889275"/>
            <a:ext cx="2245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488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5"/>
          <p:cNvSpPr txBox="1"/>
          <p:nvPr/>
        </p:nvSpPr>
        <p:spPr>
          <a:xfrm>
            <a:off x="5994740" y="3315275"/>
            <a:ext cx="2245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Парковок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4" name="Google Shape;204;p35"/>
          <p:cNvSpPr txBox="1"/>
          <p:nvPr/>
        </p:nvSpPr>
        <p:spPr>
          <a:xfrm>
            <a:off x="570190" y="3895760"/>
            <a:ext cx="2245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2 421</a:t>
            </a:r>
            <a:endParaRPr sz="1400" b="1" i="0" u="none" strike="noStrike" cap="none" baseline="30000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5"/>
          <p:cNvSpPr txBox="1"/>
          <p:nvPr/>
        </p:nvSpPr>
        <p:spPr>
          <a:xfrm>
            <a:off x="570190" y="4321760"/>
            <a:ext cx="2245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об'єктів капітальних ремонтів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6" name="Google Shape;206;p35"/>
          <p:cNvSpPr txBox="1"/>
          <p:nvPr/>
        </p:nvSpPr>
        <p:spPr>
          <a:xfrm>
            <a:off x="3447590" y="3895760"/>
            <a:ext cx="2245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289</a:t>
            </a:r>
            <a:endParaRPr sz="1400" b="1" i="0" u="none" strike="noStrike" cap="none" baseline="30000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35"/>
          <p:cNvSpPr txBox="1"/>
          <p:nvPr/>
        </p:nvSpPr>
        <p:spPr>
          <a:xfrm>
            <a:off x="3447590" y="4321760"/>
            <a:ext cx="2245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гуртків із можливістю запису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08" name="Google Shape;208;p35"/>
          <p:cNvSpPr txBox="1"/>
          <p:nvPr/>
        </p:nvSpPr>
        <p:spPr>
          <a:xfrm>
            <a:off x="5994740" y="3871050"/>
            <a:ext cx="2859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Карта депутатів</a:t>
            </a:r>
            <a:endParaRPr sz="1400" b="1" i="0" u="none" strike="noStrike" cap="none" baseline="30000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35"/>
          <p:cNvSpPr txBox="1"/>
          <p:nvPr/>
        </p:nvSpPr>
        <p:spPr>
          <a:xfrm>
            <a:off x="5994740" y="4297060"/>
            <a:ext cx="2245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 округами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+ 15 шарів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6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Система “Контакт-Центр”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grpSp>
        <p:nvGrpSpPr>
          <p:cNvPr id="216" name="Google Shape;216;p36"/>
          <p:cNvGrpSpPr/>
          <p:nvPr/>
        </p:nvGrpSpPr>
        <p:grpSpPr>
          <a:xfrm>
            <a:off x="1070010" y="670675"/>
            <a:ext cx="2159600" cy="4265300"/>
            <a:chOff x="233975" y="670675"/>
            <a:chExt cx="2159600" cy="4265300"/>
          </a:xfrm>
        </p:grpSpPr>
        <p:pic>
          <p:nvPicPr>
            <p:cNvPr id="217" name="Google Shape;217;p36"/>
            <p:cNvPicPr preferRelativeResize="0"/>
            <p:nvPr/>
          </p:nvPicPr>
          <p:blipFill rotWithShape="1">
            <a:blip r:embed="rId4">
              <a:alphaModFix/>
            </a:blip>
            <a:srcRect l="36752" r="38620"/>
            <a:stretch/>
          </p:blipFill>
          <p:spPr>
            <a:xfrm>
              <a:off x="317599" y="763150"/>
              <a:ext cx="1998525" cy="41010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" name="Google Shape;218;p36"/>
            <p:cNvSpPr/>
            <p:nvPr/>
          </p:nvSpPr>
          <p:spPr>
            <a:xfrm>
              <a:off x="233975" y="4646175"/>
              <a:ext cx="302100" cy="289800"/>
            </a:xfrm>
            <a:prstGeom prst="rtTriangl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36"/>
            <p:cNvSpPr/>
            <p:nvPr/>
          </p:nvSpPr>
          <p:spPr>
            <a:xfrm rot="10800000">
              <a:off x="2091475" y="676825"/>
              <a:ext cx="302100" cy="289800"/>
            </a:xfrm>
            <a:prstGeom prst="rtTriangl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36"/>
            <p:cNvSpPr/>
            <p:nvPr/>
          </p:nvSpPr>
          <p:spPr>
            <a:xfrm rot="5400000">
              <a:off x="233975" y="676825"/>
              <a:ext cx="302100" cy="289800"/>
            </a:xfrm>
            <a:prstGeom prst="rtTriangl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36"/>
            <p:cNvSpPr/>
            <p:nvPr/>
          </p:nvSpPr>
          <p:spPr>
            <a:xfrm rot="-5400000">
              <a:off x="2052975" y="4640025"/>
              <a:ext cx="302100" cy="289800"/>
            </a:xfrm>
            <a:prstGeom prst="rtTriangl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222" name="Google Shape;222;p36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40125" y="691300"/>
              <a:ext cx="2108794" cy="42446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3" name="Google Shape;223;p36"/>
          <p:cNvSpPr txBox="1"/>
          <p:nvPr/>
        </p:nvSpPr>
        <p:spPr>
          <a:xfrm>
            <a:off x="3444075" y="1159263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За більше ніж 25 послугами можливо подати звернення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4" name="Google Shape;224;p36"/>
          <p:cNvSpPr txBox="1"/>
          <p:nvPr/>
        </p:nvSpPr>
        <p:spPr>
          <a:xfrm>
            <a:off x="3444075" y="2201234"/>
            <a:ext cx="52701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Можливість створити звернення та відслідковувати статус звернення за допомогою мобільного додатку та особистого кабінету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5" name="Google Shape;225;p36"/>
          <p:cNvSpPr txBox="1"/>
          <p:nvPr/>
        </p:nvSpPr>
        <p:spPr>
          <a:xfrm>
            <a:off x="3444075" y="3486597"/>
            <a:ext cx="52701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Звернення опрацьовуються в режимі онлайн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6" name="Google Shape;226;p36"/>
          <p:cNvSpPr txBox="1"/>
          <p:nvPr/>
        </p:nvSpPr>
        <p:spPr>
          <a:xfrm>
            <a:off x="3444075" y="4296068"/>
            <a:ext cx="52701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Повна статистика ефективності праці комунальних служб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7" name="Google Shape;227;p36"/>
          <p:cNvSpPr txBox="1"/>
          <p:nvPr/>
        </p:nvSpPr>
        <p:spPr>
          <a:xfrm>
            <a:off x="3444083" y="733263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25</a:t>
            </a:r>
            <a:r>
              <a:rPr lang="uk" sz="2400" b="1" i="0" u="none" strike="noStrike" cap="none" baseline="30000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 послуг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36"/>
          <p:cNvSpPr txBox="1"/>
          <p:nvPr/>
        </p:nvSpPr>
        <p:spPr>
          <a:xfrm>
            <a:off x="3444083" y="1775245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Особистий кабінет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36"/>
          <p:cNvSpPr txBox="1"/>
          <p:nvPr/>
        </p:nvSpPr>
        <p:spPr>
          <a:xfrm>
            <a:off x="3444083" y="3082392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Онлайн-опрацювання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6"/>
          <p:cNvSpPr txBox="1"/>
          <p:nvPr/>
        </p:nvSpPr>
        <p:spPr>
          <a:xfrm>
            <a:off x="3444083" y="3936999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Статистика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7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iGov та електронні послуги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7" name="Google Shape;237;p37"/>
          <p:cNvSpPr txBox="1"/>
          <p:nvPr/>
        </p:nvSpPr>
        <p:spPr>
          <a:xfrm>
            <a:off x="4464275" y="771375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100 послуг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7"/>
          <p:cNvSpPr txBox="1"/>
          <p:nvPr/>
        </p:nvSpPr>
        <p:spPr>
          <a:xfrm>
            <a:off x="4464275" y="1197375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 Дніпрі більше ніж 100 послуг можливо отримати через портал iGov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9" name="Google Shape;239;p37"/>
          <p:cNvSpPr txBox="1"/>
          <p:nvPr/>
        </p:nvSpPr>
        <p:spPr>
          <a:xfrm>
            <a:off x="4464275" y="1907500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Мета: все електронне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7"/>
          <p:cNvSpPr txBox="1"/>
          <p:nvPr/>
        </p:nvSpPr>
        <p:spPr>
          <a:xfrm>
            <a:off x="4464275" y="2333500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Наша мета - скасувати непотрібні довідки і перевести потрібне у 100 % електронне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1" name="Google Shape;241;p37"/>
          <p:cNvSpPr txBox="1"/>
          <p:nvPr/>
        </p:nvSpPr>
        <p:spPr>
          <a:xfrm>
            <a:off x="4464275" y="3087775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543</a:t>
            </a: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uk" sz="2400" b="1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276</a:t>
            </a:r>
            <a:r>
              <a:rPr lang="uk" sz="2400" b="1" i="0" u="none" strike="noStrike" cap="none" baseline="30000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+ </a:t>
            </a: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в реєстрі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7"/>
          <p:cNvSpPr txBox="1"/>
          <p:nvPr/>
        </p:nvSpPr>
        <p:spPr>
          <a:xfrm>
            <a:off x="4464275" y="3513775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Понад </a:t>
            </a:r>
            <a:r>
              <a:rPr lang="uk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543 276 </a:t>
            </a: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мешканців є вже в реєстрі мешканців і для них постійно скасовуються вимоги довідок від інстанцій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43" name="Google Shape;243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923767"/>
            <a:ext cx="4159474" cy="37082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8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Перевірка вулиць на Google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0" name="Google Shape;250;p38"/>
          <p:cNvSpPr txBox="1"/>
          <p:nvPr/>
        </p:nvSpPr>
        <p:spPr>
          <a:xfrm>
            <a:off x="5522775" y="2518887"/>
            <a:ext cx="3033600" cy="7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Перевірили на мапі всі вулиці Дніпра та нанесли необхідні коригування на мапу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1" name="Google Shape;251;p38"/>
          <p:cNvSpPr txBox="1"/>
          <p:nvPr/>
        </p:nvSpPr>
        <p:spPr>
          <a:xfrm>
            <a:off x="5522775" y="1488412"/>
            <a:ext cx="3223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Тільки актуальна інформація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2" name="Google Shape;252;p38"/>
          <p:cNvGrpSpPr/>
          <p:nvPr/>
        </p:nvGrpSpPr>
        <p:grpSpPr>
          <a:xfrm>
            <a:off x="521925" y="1019267"/>
            <a:ext cx="4784253" cy="3791152"/>
            <a:chOff x="521925" y="1019267"/>
            <a:chExt cx="4784253" cy="3791152"/>
          </a:xfrm>
        </p:grpSpPr>
        <p:pic>
          <p:nvPicPr>
            <p:cNvPr id="253" name="Google Shape;253;p38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97988" y="1161950"/>
              <a:ext cx="4408601" cy="24402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4" name="Google Shape;254;p38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521925" y="1019267"/>
              <a:ext cx="4784253" cy="379115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5" name="Google Shape;255;p3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61975" y="3810678"/>
            <a:ext cx="300800" cy="39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425" y="481375"/>
            <a:ext cx="6933152" cy="363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39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Navizor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3" name="Google Shape;263;p39"/>
          <p:cNvSpPr txBox="1"/>
          <p:nvPr/>
        </p:nvSpPr>
        <p:spPr>
          <a:xfrm>
            <a:off x="743084" y="4240500"/>
            <a:ext cx="38715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 Дніпрі паспортизовано більш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ніж 2700 кілометрів доріг 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4" name="Google Shape;264;p39"/>
          <p:cNvSpPr txBox="1"/>
          <p:nvPr/>
        </p:nvSpPr>
        <p:spPr>
          <a:xfrm>
            <a:off x="743083" y="3685825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2 700</a:t>
            </a:r>
            <a:r>
              <a:rPr lang="uk" sz="2400" b="1" i="0" u="none" strike="noStrike" cap="none" baseline="30000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 км доріг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9"/>
          <p:cNvSpPr txBox="1"/>
          <p:nvPr/>
        </p:nvSpPr>
        <p:spPr>
          <a:xfrm>
            <a:off x="4754501" y="4240488"/>
            <a:ext cx="3871500" cy="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Мешканці більш ніж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41 000 разів оцінили якість доріг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6" name="Google Shape;266;p39"/>
          <p:cNvSpPr txBox="1"/>
          <p:nvPr/>
        </p:nvSpPr>
        <p:spPr>
          <a:xfrm>
            <a:off x="4754500" y="3685813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41 000</a:t>
            </a:r>
            <a:r>
              <a:rPr lang="uk" sz="2400" b="1" i="0" u="none" strike="noStrike" cap="none" baseline="30000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 оцінок жителів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40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Портал Відкритих Даних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3" name="Google Shape;273;p40"/>
          <p:cNvSpPr txBox="1"/>
          <p:nvPr/>
        </p:nvSpPr>
        <p:spPr>
          <a:xfrm>
            <a:off x="5009750" y="2278477"/>
            <a:ext cx="3820800" cy="7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Один із найбільших порталiв серед міст за відкритими даними (625 наборів), який створено за програмою TAPAS. 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Open Data Awards 2017, фіналіст 2018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4" name="Google Shape;274;p40"/>
          <p:cNvSpPr txBox="1"/>
          <p:nvPr/>
        </p:nvSpPr>
        <p:spPr>
          <a:xfrm>
            <a:off x="5009758" y="1723902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Найбільший портал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5" name="Google Shape;275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825" y="1051267"/>
            <a:ext cx="4704951" cy="3282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41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Відкрита Мапа Голосування Депутатів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82" name="Google Shape;282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1306342"/>
            <a:ext cx="8839201" cy="29688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2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Відкрита Мапа Голосування Депутатів</a:t>
            </a:r>
            <a:endParaRPr sz="2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9" name="Google Shape;289;p42"/>
          <p:cNvSpPr txBox="1"/>
          <p:nvPr/>
        </p:nvSpPr>
        <p:spPr>
          <a:xfrm>
            <a:off x="4464275" y="577950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Голосування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42"/>
          <p:cNvSpPr txBox="1"/>
          <p:nvPr/>
        </p:nvSpPr>
        <p:spPr>
          <a:xfrm>
            <a:off x="4464275" y="1003950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Поіменне голосування депутатів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1" name="Google Shape;291;p42"/>
          <p:cNvSpPr txBox="1"/>
          <p:nvPr/>
        </p:nvSpPr>
        <p:spPr>
          <a:xfrm>
            <a:off x="4464275" y="1361850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Результати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42"/>
          <p:cNvSpPr txBox="1"/>
          <p:nvPr/>
        </p:nvSpPr>
        <p:spPr>
          <a:xfrm>
            <a:off x="4464275" y="1787850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Результати голосування по проектам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3" name="Google Shape;293;p42"/>
          <p:cNvSpPr txBox="1"/>
          <p:nvPr/>
        </p:nvSpPr>
        <p:spPr>
          <a:xfrm>
            <a:off x="4464275" y="2156013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Округи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42"/>
          <p:cNvSpPr txBox="1"/>
          <p:nvPr/>
        </p:nvSpPr>
        <p:spPr>
          <a:xfrm>
            <a:off x="4464275" y="2582013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Округи депутатів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5" name="Google Shape;295;p42"/>
          <p:cNvSpPr txBox="1"/>
          <p:nvPr/>
        </p:nvSpPr>
        <p:spPr>
          <a:xfrm>
            <a:off x="4464275" y="3007925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Присутність і звіти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42"/>
          <p:cNvSpPr txBox="1"/>
          <p:nvPr/>
        </p:nvSpPr>
        <p:spPr>
          <a:xfrm>
            <a:off x="4464275" y="3433925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Присутність на сесіях і звіти діяльності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97" name="Google Shape;297;p42"/>
          <p:cNvSpPr txBox="1"/>
          <p:nvPr/>
        </p:nvSpPr>
        <p:spPr>
          <a:xfrm>
            <a:off x="4464275" y="3935169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Прийом громадян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42"/>
          <p:cNvSpPr txBox="1"/>
          <p:nvPr/>
        </p:nvSpPr>
        <p:spPr>
          <a:xfrm>
            <a:off x="4464275" y="4361169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Інформація про прийом громадян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99" name="Google Shape;299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187550"/>
            <a:ext cx="4278377" cy="3956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3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Відкриті сесії міської ради</a:t>
            </a:r>
            <a:endParaRPr sz="2400" b="0" i="0" u="none" strike="noStrike" cap="none">
              <a:solidFill>
                <a:srgbClr val="00000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06" name="Google Shape;306;p43"/>
          <p:cNvSpPr txBox="1"/>
          <p:nvPr/>
        </p:nvSpPr>
        <p:spPr>
          <a:xfrm>
            <a:off x="4729200" y="2271774"/>
            <a:ext cx="4414800" cy="81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Онлайн-трансляції сесій та державних комітетів міської ради з архівом через YouTube. Система впроваджена з підтримкою USAID.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07" name="Google Shape;307;p43"/>
          <p:cNvSpPr txBox="1"/>
          <p:nvPr/>
        </p:nvSpPr>
        <p:spPr>
          <a:xfrm>
            <a:off x="4729200" y="1694619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Онлайн-трансляції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08" name="Google Shape;308;p43"/>
          <p:cNvGrpSpPr/>
          <p:nvPr/>
        </p:nvGrpSpPr>
        <p:grpSpPr>
          <a:xfrm>
            <a:off x="61970" y="1455825"/>
            <a:ext cx="5138050" cy="2983024"/>
            <a:chOff x="0" y="1455825"/>
            <a:chExt cx="5138050" cy="2983024"/>
          </a:xfrm>
        </p:grpSpPr>
        <p:pic>
          <p:nvPicPr>
            <p:cNvPr id="309" name="Google Shape;309;p4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880500" y="1663630"/>
              <a:ext cx="3415774" cy="2124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" name="Google Shape;310;p4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0" y="1455825"/>
              <a:ext cx="5138050" cy="29830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1" name="Google Shape;311;p4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2478805" y="3771302"/>
              <a:ext cx="172708" cy="2263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2500" y="1407275"/>
            <a:ext cx="7077701" cy="3703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44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Waze</a:t>
            </a:r>
            <a:endParaRPr sz="2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9" name="Google Shape;319;p44"/>
          <p:cNvSpPr txBox="1"/>
          <p:nvPr/>
        </p:nvSpPr>
        <p:spPr>
          <a:xfrm>
            <a:off x="4734500" y="1470650"/>
            <a:ext cx="4303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Дніпропетровська ОДА та Дніпро почали першими в Україні проактивно наносити інформацію щодо ремонтів на карту Waze.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20" name="Google Shape;320;p44"/>
          <p:cNvSpPr txBox="1"/>
          <p:nvPr/>
        </p:nvSpPr>
        <p:spPr>
          <a:xfrm>
            <a:off x="4707934" y="876332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Перші на Waze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5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Електронна медицина</a:t>
            </a:r>
            <a:endParaRPr sz="2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27" name="Google Shape;327;p45"/>
          <p:cNvPicPr preferRelativeResize="0"/>
          <p:nvPr/>
        </p:nvPicPr>
        <p:blipFill rotWithShape="1">
          <a:blip r:embed="rId4">
            <a:alphaModFix/>
          </a:blip>
          <a:srcRect t="9769" r="1883" b="5642"/>
          <a:stretch/>
        </p:blipFill>
        <p:spPr>
          <a:xfrm>
            <a:off x="38600" y="818875"/>
            <a:ext cx="3239151" cy="1468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45"/>
          <p:cNvPicPr preferRelativeResize="0"/>
          <p:nvPr/>
        </p:nvPicPr>
        <p:blipFill rotWithShape="1">
          <a:blip r:embed="rId5">
            <a:alphaModFix/>
          </a:blip>
          <a:srcRect l="10425" t="51000" r="11879" b="7891"/>
          <a:stretch/>
        </p:blipFill>
        <p:spPr>
          <a:xfrm>
            <a:off x="69603" y="2401406"/>
            <a:ext cx="3208147" cy="1154216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45"/>
          <p:cNvSpPr txBox="1"/>
          <p:nvPr/>
        </p:nvSpPr>
        <p:spPr>
          <a:xfrm>
            <a:off x="3303825" y="608185"/>
            <a:ext cx="5616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Інтернет-запис до лікаря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45"/>
          <p:cNvSpPr txBox="1"/>
          <p:nvPr/>
        </p:nvSpPr>
        <p:spPr>
          <a:xfrm>
            <a:off x="3303825" y="1020737"/>
            <a:ext cx="5616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 всіх центрах Дніпра є можливість записатися до лікаря через інтернет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1" name="Google Shape;331;p45"/>
          <p:cNvSpPr txBox="1"/>
          <p:nvPr/>
        </p:nvSpPr>
        <p:spPr>
          <a:xfrm>
            <a:off x="3290825" y="1560546"/>
            <a:ext cx="5616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1 034 178</a:t>
            </a: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 ~ 50%</a:t>
            </a:r>
            <a:r>
              <a:rPr lang="uk" sz="2400" b="1" i="0" u="none" strike="noStrike" cap="none" baseline="30000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 жителів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45"/>
          <p:cNvSpPr txBox="1"/>
          <p:nvPr/>
        </p:nvSpPr>
        <p:spPr>
          <a:xfrm>
            <a:off x="3290825" y="2000859"/>
            <a:ext cx="5616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Вже 50%+ мешканців записуються через інтернет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3" name="Google Shape;333;p45"/>
          <p:cNvSpPr txBox="1"/>
          <p:nvPr/>
        </p:nvSpPr>
        <p:spPr>
          <a:xfrm>
            <a:off x="3290825" y="2342085"/>
            <a:ext cx="5616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Картка пацієнта та е-рецепт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4" name="Google Shape;334;p45"/>
          <p:cNvSpPr txBox="1"/>
          <p:nvPr/>
        </p:nvSpPr>
        <p:spPr>
          <a:xfrm>
            <a:off x="3290825" y="2768092"/>
            <a:ext cx="5616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Другий етап – повномасштабний запуск картки пацієнта та е-рецепт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5" name="Google Shape;335;p45"/>
          <p:cNvSpPr txBox="1"/>
          <p:nvPr/>
        </p:nvSpPr>
        <p:spPr>
          <a:xfrm>
            <a:off x="3277750" y="3387720"/>
            <a:ext cx="5616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Реформи МОЗ eHealth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6" name="Google Shape;336;p45"/>
          <p:cNvSpPr txBox="1"/>
          <p:nvPr/>
        </p:nvSpPr>
        <p:spPr>
          <a:xfrm>
            <a:off x="3277750" y="3813727"/>
            <a:ext cx="5616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Частина реформи МОЗ eHealth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37" name="Google Shape;337;p45"/>
          <p:cNvSpPr txBox="1"/>
          <p:nvPr/>
        </p:nvSpPr>
        <p:spPr>
          <a:xfrm>
            <a:off x="3277750" y="4155295"/>
            <a:ext cx="5616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Helsi.me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" name="Google Shape;338;p45"/>
          <p:cNvSpPr txBox="1"/>
          <p:nvPr/>
        </p:nvSpPr>
        <p:spPr>
          <a:xfrm>
            <a:off x="3277750" y="4581302"/>
            <a:ext cx="5616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Дніпро обрало Helsi.me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46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Віртуальні тури Дніпра та області</a:t>
            </a:r>
            <a:endParaRPr sz="2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45" name="Google Shape;345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16207" y="1180755"/>
            <a:ext cx="4911587" cy="293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46"/>
          <p:cNvPicPr preferRelativeResize="0"/>
          <p:nvPr/>
        </p:nvPicPr>
        <p:blipFill rotWithShape="1">
          <a:blip r:embed="rId5">
            <a:alphaModFix/>
          </a:blip>
          <a:srcRect b="6357"/>
          <a:stretch/>
        </p:blipFill>
        <p:spPr>
          <a:xfrm>
            <a:off x="833925" y="934800"/>
            <a:ext cx="7476149" cy="3815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458803" y="4071214"/>
            <a:ext cx="260929" cy="3418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47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Віртуальні тури Дніпра та області</a:t>
            </a:r>
            <a:endParaRPr sz="2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54" name="Google Shape;354;p47" descr="https://lh5.googleusercontent.com/E4wSMcp3k3_yUzkoQuRfC9V2AoarzNWJxXtspDqeAA7hcJUgbY6U2tIBXf6YCQvl_MfYzT3b5c2Ry2wFXJuu1WGT8rDmdRkX8HxTVGAvhA10JNiMCHlp80hvgSqTcBM92d7Z1Lz9fZk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4875" y="1005375"/>
            <a:ext cx="8656224" cy="391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8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Безпечне місто</a:t>
            </a:r>
            <a:endParaRPr sz="2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61" name="Google Shape;361;p48"/>
          <p:cNvSpPr txBox="1"/>
          <p:nvPr/>
        </p:nvSpPr>
        <p:spPr>
          <a:xfrm>
            <a:off x="4464275" y="529597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350 камер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2" name="Google Shape;362;p48"/>
          <p:cNvSpPr txBox="1"/>
          <p:nvPr/>
        </p:nvSpPr>
        <p:spPr>
          <a:xfrm>
            <a:off x="4464275" y="955597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спостереження по місту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63" name="Google Shape;363;p48"/>
          <p:cNvSpPr txBox="1"/>
          <p:nvPr/>
        </p:nvSpPr>
        <p:spPr>
          <a:xfrm>
            <a:off x="4464275" y="1295365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Висока роздільна здатність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48"/>
          <p:cNvSpPr txBox="1"/>
          <p:nvPr/>
        </p:nvSpPr>
        <p:spPr>
          <a:xfrm>
            <a:off x="4464275" y="2132362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Камери з резолюцією 5px та можливістю розпізнавання осіб і номерів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65" name="Google Shape;365;p48"/>
          <p:cNvSpPr txBox="1"/>
          <p:nvPr/>
        </p:nvSpPr>
        <p:spPr>
          <a:xfrm>
            <a:off x="4464275" y="2715738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Доступ для поліції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48"/>
          <p:cNvSpPr txBox="1"/>
          <p:nvPr/>
        </p:nvSpPr>
        <p:spPr>
          <a:xfrm>
            <a:off x="4464275" y="3141738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Поліція має доступ до камер міста та має панель спостереження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67" name="Google Shape;367;p48"/>
          <p:cNvSpPr txBox="1"/>
          <p:nvPr/>
        </p:nvSpPr>
        <p:spPr>
          <a:xfrm>
            <a:off x="4464275" y="3688532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Найбільше в Україні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48"/>
          <p:cNvSpPr txBox="1"/>
          <p:nvPr/>
        </p:nvSpPr>
        <p:spPr>
          <a:xfrm>
            <a:off x="4464275" y="4114532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Одне із самих великих кількостей камер в Україні, які зістиковани з правоохоронними органами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69" name="Google Shape;369;p48"/>
          <p:cNvPicPr preferRelativeResize="0"/>
          <p:nvPr/>
        </p:nvPicPr>
        <p:blipFill rotWithShape="1">
          <a:blip r:embed="rId4">
            <a:alphaModFix/>
          </a:blip>
          <a:srcRect l="1516" t="685" r="30152"/>
          <a:stretch/>
        </p:blipFill>
        <p:spPr>
          <a:xfrm>
            <a:off x="0" y="673926"/>
            <a:ext cx="4376625" cy="415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49"/>
          <p:cNvSpPr txBox="1"/>
          <p:nvPr/>
        </p:nvSpPr>
        <p:spPr>
          <a:xfrm>
            <a:off x="76200" y="63374"/>
            <a:ext cx="7047900" cy="6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Центр Кібербезпеки</a:t>
            </a:r>
            <a:endParaRPr sz="2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endParaRPr sz="2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76" name="Google Shape;376;p49"/>
          <p:cNvPicPr preferRelativeResize="0"/>
          <p:nvPr/>
        </p:nvPicPr>
        <p:blipFill rotWithShape="1">
          <a:blip r:embed="rId4">
            <a:alphaModFix/>
          </a:blip>
          <a:srcRect b="12982"/>
          <a:stretch/>
        </p:blipFill>
        <p:spPr>
          <a:xfrm>
            <a:off x="193398" y="2556607"/>
            <a:ext cx="3417397" cy="1681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9"/>
          <p:cNvPicPr preferRelativeResize="0"/>
          <p:nvPr/>
        </p:nvPicPr>
        <p:blipFill rotWithShape="1">
          <a:blip r:embed="rId5">
            <a:alphaModFix/>
          </a:blip>
          <a:srcRect b="25003"/>
          <a:stretch/>
        </p:blipFill>
        <p:spPr>
          <a:xfrm>
            <a:off x="222144" y="905013"/>
            <a:ext cx="3417398" cy="154617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49"/>
          <p:cNvSpPr txBox="1"/>
          <p:nvPr/>
        </p:nvSpPr>
        <p:spPr>
          <a:xfrm>
            <a:off x="3920325" y="854635"/>
            <a:ext cx="5616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Cert-Dnipro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" name="Google Shape;379;p49"/>
          <p:cNvSpPr txBox="1"/>
          <p:nvPr/>
        </p:nvSpPr>
        <p:spPr>
          <a:xfrm>
            <a:off x="3920325" y="1280625"/>
            <a:ext cx="49902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Перший регіональний центр кібербезпеки відповідає за безпеку міських ресурсів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80" name="Google Shape;380;p49"/>
          <p:cNvSpPr txBox="1"/>
          <p:nvPr/>
        </p:nvSpPr>
        <p:spPr>
          <a:xfrm>
            <a:off x="3883150" y="1965503"/>
            <a:ext cx="5616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Взаємодія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1" name="Google Shape;381;p49"/>
          <p:cNvSpPr txBox="1"/>
          <p:nvPr/>
        </p:nvSpPr>
        <p:spPr>
          <a:xfrm>
            <a:off x="3883150" y="2393634"/>
            <a:ext cx="49902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Систематична взаємодія з СERT-ua, CБУ та кіберполіцією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82" name="Google Shape;382;p49"/>
          <p:cNvSpPr txBox="1"/>
          <p:nvPr/>
        </p:nvSpPr>
        <p:spPr>
          <a:xfrm>
            <a:off x="3883150" y="3139907"/>
            <a:ext cx="5616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Співпраця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3" name="Google Shape;383;p49"/>
          <p:cNvSpPr txBox="1"/>
          <p:nvPr/>
        </p:nvSpPr>
        <p:spPr>
          <a:xfrm>
            <a:off x="3883150" y="3523518"/>
            <a:ext cx="49902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Співпраця з приватним сектором і 7 університетами та міжнародними фахівцями (Кіберполігон Естонії)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" name="Google Shape;388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50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Оплата в транспорті через QR-коди</a:t>
            </a:r>
            <a:endParaRPr sz="2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90" name="Google Shape;390;p50"/>
          <p:cNvPicPr preferRelativeResize="0"/>
          <p:nvPr/>
        </p:nvPicPr>
        <p:blipFill rotWithShape="1">
          <a:blip r:embed="rId4">
            <a:alphaModFix/>
          </a:blip>
          <a:srcRect l="26171" t="-100" r="26577" b="8398"/>
          <a:stretch/>
        </p:blipFill>
        <p:spPr>
          <a:xfrm>
            <a:off x="1734500" y="2571750"/>
            <a:ext cx="2369875" cy="2587225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50"/>
          <p:cNvSpPr txBox="1"/>
          <p:nvPr/>
        </p:nvSpPr>
        <p:spPr>
          <a:xfrm>
            <a:off x="4361525" y="1893763"/>
            <a:ext cx="441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637 420 </a:t>
            </a:r>
            <a:r>
              <a:rPr lang="uk" sz="2400" b="1" i="0" u="none" strike="noStrike" cap="none" baseline="30000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 е-квитків</a:t>
            </a:r>
            <a:endParaRPr sz="1400" b="1" i="0" u="none" strike="noStrike" cap="none">
              <a:solidFill>
                <a:srgbClr val="63B6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50"/>
          <p:cNvSpPr txBox="1"/>
          <p:nvPr/>
        </p:nvSpPr>
        <p:spPr>
          <a:xfrm>
            <a:off x="4361525" y="2319775"/>
            <a:ext cx="4299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У всьому електротранспорті Дніпра є можливість сплати проїзду  через QR-коди. Оплатили вже понад 637 420  разів.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93" name="Google Shape;393;p50"/>
          <p:cNvPicPr preferRelativeResize="0"/>
          <p:nvPr/>
        </p:nvPicPr>
        <p:blipFill rotWithShape="1">
          <a:blip r:embed="rId5">
            <a:alphaModFix/>
          </a:blip>
          <a:srcRect l="2485" t="13585" r="11209" b="14033"/>
          <a:stretch/>
        </p:blipFill>
        <p:spPr>
          <a:xfrm>
            <a:off x="611125" y="1102525"/>
            <a:ext cx="1551550" cy="2412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51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Оплата в транспорті через термінал</a:t>
            </a:r>
            <a:endParaRPr sz="2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00" name="Google Shape;400;p51"/>
          <p:cNvSpPr txBox="1"/>
          <p:nvPr/>
        </p:nvSpPr>
        <p:spPr>
          <a:xfrm>
            <a:off x="1665450" y="4210067"/>
            <a:ext cx="5813100" cy="6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Вже є можливість оплати банківською карткою всіма банківськими системами контактно та безконтактно через майже 200 термiналiв.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01" name="Google Shape;401;p51"/>
          <p:cNvPicPr preferRelativeResize="0"/>
          <p:nvPr/>
        </p:nvPicPr>
        <p:blipFill rotWithShape="1">
          <a:blip r:embed="rId4">
            <a:alphaModFix/>
          </a:blip>
          <a:srcRect l="18885" t="2085" r="818"/>
          <a:stretch/>
        </p:blipFill>
        <p:spPr>
          <a:xfrm>
            <a:off x="374725" y="771375"/>
            <a:ext cx="3770987" cy="2683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51"/>
          <p:cNvPicPr preferRelativeResize="0"/>
          <p:nvPr/>
        </p:nvPicPr>
        <p:blipFill rotWithShape="1">
          <a:blip r:embed="rId5">
            <a:alphaModFix/>
          </a:blip>
          <a:srcRect r="5346"/>
          <a:stretch/>
        </p:blipFill>
        <p:spPr>
          <a:xfrm>
            <a:off x="4246140" y="771375"/>
            <a:ext cx="4422161" cy="2683040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51"/>
          <p:cNvSpPr txBox="1"/>
          <p:nvPr/>
        </p:nvSpPr>
        <p:spPr>
          <a:xfrm>
            <a:off x="1665450" y="3598200"/>
            <a:ext cx="54927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Другий етап проекту е-квиток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52"/>
          <p:cNvSpPr txBox="1"/>
          <p:nvPr/>
        </p:nvSpPr>
        <p:spPr>
          <a:xfrm>
            <a:off x="76200" y="63375"/>
            <a:ext cx="74868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Оплата в транспорті через єдиний проїзний</a:t>
            </a:r>
            <a:endParaRPr sz="2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0" name="Google Shape;410;p52"/>
          <p:cNvSpPr txBox="1"/>
          <p:nvPr/>
        </p:nvSpPr>
        <p:spPr>
          <a:xfrm>
            <a:off x="419375" y="4333425"/>
            <a:ext cx="8338200" cy="6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Також </a:t>
            </a:r>
            <a:r>
              <a:rPr lang="uk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е-</a:t>
            </a: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 оплата за проїзд у трамваї та тролейбусі здійснюється через мобільний додаток Приват24 шляхом придбання єдиного квитка - проïзного із вартістю на день  10 гривень, тиждень - 60 гривень та місяць – 260 гривень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11" name="Google Shape;411;p52"/>
          <p:cNvSpPr txBox="1"/>
          <p:nvPr/>
        </p:nvSpPr>
        <p:spPr>
          <a:xfrm>
            <a:off x="1665450" y="3834150"/>
            <a:ext cx="54927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Третій етап проекту е-квиток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2" name="Google Shape;412;p52"/>
          <p:cNvPicPr preferRelativeResize="0"/>
          <p:nvPr/>
        </p:nvPicPr>
        <p:blipFill/>
        <p:spPr>
          <a:xfrm>
            <a:off x="1143300" y="809725"/>
            <a:ext cx="1681050" cy="298607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413" name="Google Shape;413;p52"/>
          <p:cNvPicPr preferRelativeResize="0"/>
          <p:nvPr/>
        </p:nvPicPr>
        <p:blipFill/>
        <p:spPr>
          <a:xfrm>
            <a:off x="3571275" y="808500"/>
            <a:ext cx="1681050" cy="2988526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414" name="Google Shape;414;p52"/>
          <p:cNvPicPr preferRelativeResize="0"/>
          <p:nvPr/>
        </p:nvPicPr>
        <p:blipFill/>
        <p:spPr>
          <a:xfrm>
            <a:off x="5999250" y="808475"/>
            <a:ext cx="1681050" cy="2988578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pic>
      <p:pic>
        <p:nvPicPr>
          <p:cNvPr id="415" name="Google Shape;415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296" y="808488"/>
            <a:ext cx="1681050" cy="2988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1275" y="808475"/>
            <a:ext cx="1681050" cy="29885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5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99250" y="808488"/>
            <a:ext cx="1681050" cy="29885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Google Shape;422;p53"/>
          <p:cNvPicPr preferRelativeResize="0"/>
          <p:nvPr/>
        </p:nvPicPr>
        <p:blipFill rotWithShape="1">
          <a:blip r:embed="rId3">
            <a:alphaModFix/>
          </a:blip>
          <a:srcRect b="2286"/>
          <a:stretch/>
        </p:blipFill>
        <p:spPr>
          <a:xfrm>
            <a:off x="2447750" y="837825"/>
            <a:ext cx="3182350" cy="430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4" name="Google Shape;424;p53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Електронний квиток - картка мешканця</a:t>
            </a:r>
            <a:endParaRPr sz="2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25" name="Google Shape;425;p53"/>
          <p:cNvSpPr txBox="1"/>
          <p:nvPr/>
        </p:nvSpPr>
        <p:spPr>
          <a:xfrm>
            <a:off x="189011" y="1058932"/>
            <a:ext cx="2632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Картка мешканця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6" name="Google Shape;426;p53"/>
          <p:cNvSpPr txBox="1"/>
          <p:nvPr/>
        </p:nvSpPr>
        <p:spPr>
          <a:xfrm>
            <a:off x="189011" y="1872824"/>
            <a:ext cx="2632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Дніпро видаватиме картку мешканця – електронний квиток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27" name="Google Shape;427;p53"/>
          <p:cNvSpPr txBox="1"/>
          <p:nvPr/>
        </p:nvSpPr>
        <p:spPr>
          <a:xfrm>
            <a:off x="183685" y="3067447"/>
            <a:ext cx="28824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Персоналізація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28" name="Google Shape;428;p53"/>
          <p:cNvSpPr txBox="1"/>
          <p:nvPr/>
        </p:nvSpPr>
        <p:spPr>
          <a:xfrm>
            <a:off x="183687" y="3578464"/>
            <a:ext cx="30471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Персоналізована картка для транспорту, адмінпослуг, пільг і т.і., неперсоналізована - для проїзду в транспорті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29" name="Google Shape;429;p53"/>
          <p:cNvSpPr txBox="1"/>
          <p:nvPr/>
        </p:nvSpPr>
        <p:spPr>
          <a:xfrm>
            <a:off x="5858700" y="1058932"/>
            <a:ext cx="27303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Безкоштовні картки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0" name="Google Shape;430;p53"/>
          <p:cNvSpPr txBox="1"/>
          <p:nvPr/>
        </p:nvSpPr>
        <p:spPr>
          <a:xfrm>
            <a:off x="5858700" y="1872825"/>
            <a:ext cx="309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Міста повинні забезпечити пільговиків безкоштовними картками через ЦНАП і партнери-банки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31" name="Google Shape;431;p53"/>
          <p:cNvSpPr txBox="1"/>
          <p:nvPr/>
        </p:nvSpPr>
        <p:spPr>
          <a:xfrm>
            <a:off x="5858700" y="3067440"/>
            <a:ext cx="30948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Єдиний стандарт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32" name="Google Shape;432;p53"/>
          <p:cNvSpPr txBox="1"/>
          <p:nvPr/>
        </p:nvSpPr>
        <p:spPr>
          <a:xfrm>
            <a:off x="5858700" y="3578464"/>
            <a:ext cx="27303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Картка повинна б працювати за єдиним стандартом (Mifare +, NFC)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7" name="Google Shape;437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54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Реєстр мешканців</a:t>
            </a:r>
            <a:endParaRPr sz="2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39" name="Google Shape;439;p54"/>
          <p:cNvSpPr txBox="1"/>
          <p:nvPr/>
        </p:nvSpPr>
        <p:spPr>
          <a:xfrm>
            <a:off x="-125" y="4407294"/>
            <a:ext cx="9144000" cy="44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Реєстр мешканців, замовлення довідок через інтернет, отримання довідок з ЕЦП, доступ соцслужби до реєстру через ЕЦП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40" name="Google Shape;440;p54"/>
          <p:cNvPicPr preferRelativeResize="0"/>
          <p:nvPr/>
        </p:nvPicPr>
        <p:blipFill rotWithShape="1">
          <a:blip r:embed="rId4">
            <a:alphaModFix/>
          </a:blip>
          <a:srcRect t="17915" r="1321" b="26650"/>
          <a:stretch/>
        </p:blipFill>
        <p:spPr>
          <a:xfrm>
            <a:off x="0" y="1083921"/>
            <a:ext cx="9144001" cy="30713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55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Центр Адмінпослуг нового формату</a:t>
            </a:r>
            <a:endParaRPr sz="2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47" name="Google Shape;447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1" y="1803900"/>
            <a:ext cx="5798824" cy="3230625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55"/>
          <p:cNvSpPr txBox="1"/>
          <p:nvPr/>
        </p:nvSpPr>
        <p:spPr>
          <a:xfrm>
            <a:off x="3747450" y="708000"/>
            <a:ext cx="23844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Перший ЦНАП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49" name="Google Shape;449;p55"/>
          <p:cNvSpPr txBox="1"/>
          <p:nvPr/>
        </p:nvSpPr>
        <p:spPr>
          <a:xfrm>
            <a:off x="3747450" y="1590395"/>
            <a:ext cx="24111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Перший ЦНАП у торговому центрі для всіх жителів Дніпра і Дніпропетровщини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0" name="Google Shape;450;p55"/>
          <p:cNvSpPr txBox="1"/>
          <p:nvPr/>
        </p:nvSpPr>
        <p:spPr>
          <a:xfrm>
            <a:off x="3694325" y="2727373"/>
            <a:ext cx="23844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200</a:t>
            </a:r>
            <a:r>
              <a:rPr lang="uk" sz="2400" b="1" i="0" u="none" strike="noStrike" cap="none" baseline="30000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послуг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1" name="Google Shape;451;p55"/>
          <p:cNvSpPr txBox="1"/>
          <p:nvPr/>
        </p:nvSpPr>
        <p:spPr>
          <a:xfrm>
            <a:off x="3657125" y="3560489"/>
            <a:ext cx="2550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Більше 240 послуг на одній площі з Сервісним Центром МВС|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2" name="Google Shape;452;p55"/>
          <p:cNvSpPr txBox="1"/>
          <p:nvPr/>
        </p:nvSpPr>
        <p:spPr>
          <a:xfrm>
            <a:off x="6207625" y="708000"/>
            <a:ext cx="23844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Комбіновані послуги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3" name="Google Shape;453;p55"/>
          <p:cNvSpPr txBox="1"/>
          <p:nvPr/>
        </p:nvSpPr>
        <p:spPr>
          <a:xfrm>
            <a:off x="6207625" y="1590395"/>
            <a:ext cx="27297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Електронні черги та комбіновані онлайн-оффлайн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послуги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54" name="Google Shape;454;p55"/>
          <p:cNvSpPr txBox="1"/>
          <p:nvPr/>
        </p:nvSpPr>
        <p:spPr>
          <a:xfrm>
            <a:off x="6329825" y="2727373"/>
            <a:ext cx="23844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94% задоволених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5" name="Google Shape;455;p55"/>
          <p:cNvSpPr txBox="1"/>
          <p:nvPr/>
        </p:nvSpPr>
        <p:spPr>
          <a:xfrm>
            <a:off x="6287325" y="3560489"/>
            <a:ext cx="26499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uk" sz="1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жителів по опитуванню EGAP</a:t>
            </a:r>
            <a:endParaRPr sz="1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" name="Google Shape;460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62970" y="0"/>
            <a:ext cx="1581030" cy="70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56"/>
          <p:cNvSpPr txBox="1"/>
          <p:nvPr/>
        </p:nvSpPr>
        <p:spPr>
          <a:xfrm>
            <a:off x="76200" y="63367"/>
            <a:ext cx="70479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Центр Адмінпослуг нового формату</a:t>
            </a:r>
            <a:endParaRPr sz="2400" b="0" i="0" u="none" strike="noStrike" cap="none">
              <a:solidFill>
                <a:srgbClr val="002060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62" name="Google Shape;462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200413"/>
            <a:ext cx="4572000" cy="32382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72013" y="1200412"/>
            <a:ext cx="4471987" cy="3238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Google Shape;468;p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20461" y="3609275"/>
            <a:ext cx="1903075" cy="85220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57"/>
          <p:cNvSpPr txBox="1"/>
          <p:nvPr/>
        </p:nvSpPr>
        <p:spPr>
          <a:xfrm>
            <a:off x="1048050" y="1303854"/>
            <a:ext cx="7047900" cy="132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Будемо вдячні за зворотній зв'язок:</a:t>
            </a:r>
            <a:endParaRPr sz="2400" b="0" i="0" u="none" strike="noStrike" cap="none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1" i="0" u="none" strike="noStrike" cap="none">
                <a:solidFill>
                  <a:srgbClr val="63B6FF"/>
                </a:solidFill>
                <a:latin typeface="Montserrat"/>
                <a:ea typeface="Montserrat"/>
                <a:cs typeface="Montserrat"/>
                <a:sym typeface="Montserrat"/>
              </a:rPr>
              <a:t>Яніка Мерило</a:t>
            </a:r>
            <a:endParaRPr sz="2400" b="1" i="0" u="none" strike="noStrike" cap="none">
              <a:solidFill>
                <a:srgbClr val="63B6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3959"/>
              <a:buFont typeface="Calibri"/>
              <a:buNone/>
            </a:pPr>
            <a:r>
              <a:rPr lang="uk" sz="2400" b="0" i="0" u="none" strike="noStrike" cap="none">
                <a:solidFill>
                  <a:srgbClr val="002060"/>
                </a:solidFill>
                <a:latin typeface="Montserrat"/>
                <a:ea typeface="Montserrat"/>
                <a:cs typeface="Montserrat"/>
                <a:sym typeface="Montserrat"/>
              </a:rPr>
              <a:t>Jaanika.merilo@dniprorada.gov.ua</a:t>
            </a:r>
            <a:endParaRPr sz="2400" b="0" i="0" u="none" strike="noStrike" cap="none">
              <a:solidFill>
                <a:srgbClr val="00206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4" name="Google Shape;474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05004" y="101521"/>
            <a:ext cx="1903075" cy="85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58"/>
          <p:cNvPicPr preferRelativeResize="0"/>
          <p:nvPr/>
        </p:nvPicPr>
        <p:blipFill rotWithShape="1">
          <a:blip r:embed="rId4">
            <a:alphaModFix/>
          </a:blip>
          <a:srcRect t="10984" b="13354"/>
          <a:stretch/>
        </p:blipFill>
        <p:spPr>
          <a:xfrm>
            <a:off x="0" y="1316676"/>
            <a:ext cx="9144000" cy="2594450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58"/>
          <p:cNvSpPr txBox="1"/>
          <p:nvPr/>
        </p:nvSpPr>
        <p:spPr>
          <a:xfrm>
            <a:off x="0" y="1316575"/>
            <a:ext cx="9144000" cy="12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uk" sz="240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Дякую за увагу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787</Words>
  <Application>Microsoft Office PowerPoint</Application>
  <PresentationFormat>Экран (16:9)</PresentationFormat>
  <Paragraphs>159</Paragraphs>
  <Slides>34</Slides>
  <Notes>34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34</vt:i4>
      </vt:variant>
    </vt:vector>
  </HeadingPairs>
  <TitlesOfParts>
    <vt:vector size="41" baseType="lpstr">
      <vt:lpstr>Montserrat Medium</vt:lpstr>
      <vt:lpstr>Montserrat Light</vt:lpstr>
      <vt:lpstr>Calibri</vt:lpstr>
      <vt:lpstr>Arial</vt:lpstr>
      <vt:lpstr>Montserrat</vt:lpstr>
      <vt:lpstr>Simple Light</vt:lpstr>
      <vt:lpstr>Simple Light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Oksana</dc:creator>
  <cp:lastModifiedBy>User</cp:lastModifiedBy>
  <cp:revision>1</cp:revision>
  <dcterms:modified xsi:type="dcterms:W3CDTF">2019-03-19T09:00:26Z</dcterms:modified>
</cp:coreProperties>
</file>