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9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0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11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33" r:id="rId1"/>
    <p:sldMasterId id="2147485238" r:id="rId2"/>
    <p:sldMasterId id="2147485243" r:id="rId3"/>
    <p:sldMasterId id="2147485248" r:id="rId4"/>
    <p:sldMasterId id="2147485285" r:id="rId5"/>
    <p:sldMasterId id="2147485289" r:id="rId6"/>
    <p:sldMasterId id="2147485293" r:id="rId7"/>
    <p:sldMasterId id="2147485297" r:id="rId8"/>
    <p:sldMasterId id="2147485302" r:id="rId9"/>
    <p:sldMasterId id="2147485307" r:id="rId10"/>
    <p:sldMasterId id="2147485312" r:id="rId11"/>
    <p:sldMasterId id="2147485317" r:id="rId12"/>
    <p:sldMasterId id="2147485322" r:id="rId13"/>
  </p:sldMasterIdLst>
  <p:notesMasterIdLst>
    <p:notesMasterId r:id="rId26"/>
  </p:notesMasterIdLst>
  <p:handoutMasterIdLst>
    <p:handoutMasterId r:id="rId27"/>
  </p:handoutMasterIdLst>
  <p:sldIdLst>
    <p:sldId id="500" r:id="rId14"/>
    <p:sldId id="838" r:id="rId15"/>
    <p:sldId id="770" r:id="rId16"/>
    <p:sldId id="871" r:id="rId17"/>
    <p:sldId id="866" r:id="rId18"/>
    <p:sldId id="867" r:id="rId19"/>
    <p:sldId id="868" r:id="rId20"/>
    <p:sldId id="869" r:id="rId21"/>
    <p:sldId id="831" r:id="rId22"/>
    <p:sldId id="260" r:id="rId23"/>
    <p:sldId id="870" r:id="rId24"/>
    <p:sldId id="865" r:id="rId25"/>
  </p:sldIdLst>
  <p:sldSz cx="9072563" cy="6804025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19100" indent="34925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839788" indent="71438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258888" indent="107950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679575" indent="144463" algn="l" rtl="0" eaLnBrk="0" fontAlgn="base" hangingPunct="0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6" userDrawn="1">
          <p15:clr>
            <a:srgbClr val="A4A3A4"/>
          </p15:clr>
        </p15:guide>
        <p15:guide id="2" pos="2898" userDrawn="1">
          <p15:clr>
            <a:srgbClr val="A4A3A4"/>
          </p15:clr>
        </p15:guide>
        <p15:guide id="3" pos="246" userDrawn="1">
          <p15:clr>
            <a:srgbClr val="A4A3A4"/>
          </p15:clr>
        </p15:guide>
        <p15:guide id="4" pos="29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31">
          <p15:clr>
            <a:srgbClr val="A4A3A4"/>
          </p15:clr>
        </p15:guide>
        <p15:guide id="4" pos="2144">
          <p15:clr>
            <a:srgbClr val="A4A3A4"/>
          </p15:clr>
        </p15:guide>
        <p15:guide id="5" orient="horz" pos="3123">
          <p15:clr>
            <a:srgbClr val="A4A3A4"/>
          </p15:clr>
        </p15:guide>
        <p15:guide id="6" pos="2138">
          <p15:clr>
            <a:srgbClr val="A4A3A4"/>
          </p15:clr>
        </p15:guide>
        <p15:guide id="7" orient="horz" pos="3135">
          <p15:clr>
            <a:srgbClr val="A4A3A4"/>
          </p15:clr>
        </p15:guide>
        <p15:guide id="8" pos="2147">
          <p15:clr>
            <a:srgbClr val="A4A3A4"/>
          </p15:clr>
        </p15:guide>
        <p15:guide id="9" orient="horz" pos="3119">
          <p15:clr>
            <a:srgbClr val="A4A3A4"/>
          </p15:clr>
        </p15:guide>
        <p15:guide id="10" pos="21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D2227"/>
    <a:srgbClr val="003300"/>
    <a:srgbClr val="4F81BD"/>
    <a:srgbClr val="DA7B1C"/>
    <a:srgbClr val="CBE0F3"/>
    <a:srgbClr val="FD9DF6"/>
    <a:srgbClr val="FC80F3"/>
    <a:srgbClr val="5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70" autoAdjust="0"/>
    <p:restoredTop sz="94590" autoAdjust="0"/>
  </p:normalViewPr>
  <p:slideViewPr>
    <p:cSldViewPr>
      <p:cViewPr varScale="1">
        <p:scale>
          <a:sx n="82" d="100"/>
          <a:sy n="82" d="100"/>
        </p:scale>
        <p:origin x="1627" y="77"/>
      </p:cViewPr>
      <p:guideLst>
        <p:guide orient="horz" pos="1626"/>
        <p:guide pos="2898"/>
        <p:guide pos="246"/>
        <p:guide pos="2900"/>
      </p:guideLst>
    </p:cSldViewPr>
  </p:slideViewPr>
  <p:outlineViewPr>
    <p:cViewPr>
      <p:scale>
        <a:sx n="33" d="100"/>
        <a:sy n="33" d="100"/>
      </p:scale>
      <p:origin x="0" y="167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274" y="67"/>
      </p:cViewPr>
      <p:guideLst>
        <p:guide orient="horz" pos="3127"/>
        <p:guide pos="2141"/>
        <p:guide orient="horz" pos="3131"/>
        <p:guide pos="2144"/>
        <p:guide orient="horz" pos="3123"/>
        <p:guide pos="2138"/>
        <p:guide orient="horz" pos="3135"/>
        <p:guide pos="2147"/>
        <p:guide orient="horz" pos="3119"/>
        <p:guide pos="21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Спрос</a:t>
            </a:r>
            <a:r>
              <a:rPr lang="ru-RU" baseline="0"/>
              <a:t> на кредиты онлайн за 3 года увеличился в 14 раз 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strRef>
              <c:f>'[Графики к новости.xlsx]Динамика запросов'!$B$4:$B$14</c:f>
              <c:strCache>
                <c:ptCount val="11"/>
                <c:pt idx="0">
                  <c:v>2016Q1</c:v>
                </c:pt>
                <c:pt idx="1">
                  <c:v>2016Q2</c:v>
                </c:pt>
                <c:pt idx="2">
                  <c:v>2016Q3</c:v>
                </c:pt>
                <c:pt idx="3">
                  <c:v>2016Q4</c:v>
                </c:pt>
                <c:pt idx="4">
                  <c:v>2017Q1</c:v>
                </c:pt>
                <c:pt idx="5">
                  <c:v>2017Q2</c:v>
                </c:pt>
                <c:pt idx="6">
                  <c:v>2017Q3</c:v>
                </c:pt>
                <c:pt idx="7">
                  <c:v>2017Q4</c:v>
                </c:pt>
                <c:pt idx="8">
                  <c:v>2018Q1</c:v>
                </c:pt>
                <c:pt idx="9">
                  <c:v>2018Q2</c:v>
                </c:pt>
                <c:pt idx="10">
                  <c:v>2018Q3</c:v>
                </c:pt>
              </c:strCache>
            </c:strRef>
          </c:cat>
          <c:val>
            <c:numRef>
              <c:f>'[Графики к новости.xlsx]Динамика запросов'!$C$4:$C$14</c:f>
              <c:numCache>
                <c:formatCode>#,##0.00</c:formatCode>
                <c:ptCount val="11"/>
                <c:pt idx="0">
                  <c:v>1</c:v>
                </c:pt>
                <c:pt idx="1">
                  <c:v>1.5062943382287464</c:v>
                </c:pt>
                <c:pt idx="2">
                  <c:v>2.6675065713748598</c:v>
                </c:pt>
                <c:pt idx="3">
                  <c:v>2.9449983344821553</c:v>
                </c:pt>
                <c:pt idx="4">
                  <c:v>2.8453403427998505</c:v>
                </c:pt>
                <c:pt idx="5">
                  <c:v>3.9213281927647259</c:v>
                </c:pt>
                <c:pt idx="6">
                  <c:v>5.0441048913455724</c:v>
                </c:pt>
                <c:pt idx="7">
                  <c:v>8.0662672530754644</c:v>
                </c:pt>
                <c:pt idx="8">
                  <c:v>8.6015568761005365</c:v>
                </c:pt>
                <c:pt idx="9">
                  <c:v>11.185946573964973</c:v>
                </c:pt>
                <c:pt idx="10">
                  <c:v>14.256661246862723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C5-4936-A361-06FDFB73F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4348912"/>
        <c:axId val="464352048"/>
      </c:barChart>
      <c:catAx>
        <c:axId val="46434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4352048"/>
        <c:crosses val="autoZero"/>
        <c:auto val="1"/>
        <c:lblAlgn val="ctr"/>
        <c:lblOffset val="100"/>
        <c:noMultiLvlLbl val="0"/>
      </c:catAx>
      <c:valAx>
        <c:axId val="46435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434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0939" tIns="30471" rIns="60939" bIns="30471" numCol="1" anchor="t" anchorCtr="0" compatLnSpc="1">
            <a:prstTxWarp prst="textNoShape">
              <a:avLst/>
            </a:prstTxWarp>
          </a:bodyPr>
          <a:lstStyle>
            <a:lvl1pPr defTabSz="607639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51277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0939" tIns="30471" rIns="60939" bIns="30471" numCol="1" anchor="t" anchorCtr="0" compatLnSpc="1">
            <a:prstTxWarp prst="textNoShape">
              <a:avLst/>
            </a:prstTxWarp>
          </a:bodyPr>
          <a:lstStyle>
            <a:lvl1pPr algn="r" defTabSz="607639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56C93C9-542E-41BD-B4DB-8C081B4B55D0}" type="datetimeFigureOut">
              <a:rPr lang="en-US"/>
              <a:pPr>
                <a:defRPr/>
              </a:pPr>
              <a:t>3/19/2019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2" y="9428165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0939" tIns="30471" rIns="60939" bIns="30471" numCol="1" anchor="b" anchorCtr="0" compatLnSpc="1">
            <a:prstTxWarp prst="textNoShape">
              <a:avLst/>
            </a:prstTxWarp>
          </a:bodyPr>
          <a:lstStyle>
            <a:lvl1pPr defTabSz="607639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51277" y="9428165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0939" tIns="30471" rIns="60939" bIns="30471" numCol="1" anchor="b" anchorCtr="0" compatLnSpc="1">
            <a:prstTxWarp prst="textNoShape">
              <a:avLst/>
            </a:prstTxWarp>
          </a:bodyPr>
          <a:lstStyle>
            <a:lvl1pPr algn="r" defTabSz="604714" eaLnBrk="1" hangingPunct="1">
              <a:defRPr sz="800"/>
            </a:lvl1pPr>
          </a:lstStyle>
          <a:p>
            <a:fld id="{B02487FA-68B2-4196-96D0-D7914C30961D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511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10" tIns="46452" rIns="92910" bIns="46452" numCol="1" anchor="t" anchorCtr="0" compatLnSpc="1">
            <a:prstTxWarp prst="textNoShape">
              <a:avLst/>
            </a:prstTxWarp>
          </a:bodyPr>
          <a:lstStyle>
            <a:lvl1pPr defTabSz="607639" eaLnBrk="1" hangingPunct="1">
              <a:defRPr sz="11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1277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10" tIns="46452" rIns="92910" bIns="46452" numCol="1" anchor="t" anchorCtr="0" compatLnSpc="1">
            <a:prstTxWarp prst="textNoShape">
              <a:avLst/>
            </a:prstTxWarp>
          </a:bodyPr>
          <a:lstStyle>
            <a:lvl1pPr algn="r" defTabSz="607639" eaLnBrk="1" hangingPunct="1">
              <a:defRPr sz="11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A6F06C2C-B124-4DCB-A7BB-D64125E7DAC8}" type="datetimeFigureOut">
              <a:rPr lang="en-US"/>
              <a:pPr>
                <a:defRPr/>
              </a:pPr>
              <a:t>3/19/2019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5038" tIns="67518" rIns="135038" bIns="67518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7863" y="4714877"/>
            <a:ext cx="54419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10" tIns="46452" rIns="92910" bIns="464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9428165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10" tIns="46452" rIns="92910" bIns="46452" numCol="1" anchor="b" anchorCtr="0" compatLnSpc="1">
            <a:prstTxWarp prst="textNoShape">
              <a:avLst/>
            </a:prstTxWarp>
          </a:bodyPr>
          <a:lstStyle>
            <a:lvl1pPr defTabSz="607639" eaLnBrk="1" hangingPunct="1">
              <a:defRPr sz="11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1277" y="9428165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10" tIns="46452" rIns="92910" bIns="46452" numCol="1" anchor="b" anchorCtr="0" compatLnSpc="1">
            <a:prstTxWarp prst="textNoShape">
              <a:avLst/>
            </a:prstTxWarp>
          </a:bodyPr>
          <a:lstStyle>
            <a:lvl1pPr algn="r" defTabSz="604714" eaLnBrk="1" hangingPunct="1">
              <a:defRPr sz="1100">
                <a:latin typeface="Calibri" panose="020F0502020204030204" pitchFamily="34" charset="0"/>
              </a:defRPr>
            </a:lvl1pPr>
          </a:lstStyle>
          <a:p>
            <a:fld id="{832091A6-B8BF-40B6-96D1-4C17AE7C44B7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0563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00687" algn="l" defTabSz="84027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20825" algn="l" defTabSz="84027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40964" algn="l" defTabSz="84027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61100" algn="l" defTabSz="84027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093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860430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0937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860430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0937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F59221-E991-42D6-AEB2-897ABFE8F536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2748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/>
            </a:lvl1pPr>
          </a:lstStyle>
          <a:p>
            <a:fld id="{C3FA397C-0ED1-4609-9635-2B9E1F42C556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138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latin typeface="+mj-lt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latin typeface="+mj-lt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/>
            </a:lvl1pPr>
          </a:lstStyle>
          <a:p>
            <a:fld id="{5992C3AA-602D-4428-A475-B236E5231B26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68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+mj-lt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+mj-lt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/>
            </a:lvl1pPr>
          </a:lstStyle>
          <a:p>
            <a:fld id="{CC3AAC43-F69C-451A-8C3C-0278D2EB06EC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762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4A57A-C3F7-4C2F-A68F-A8024396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578CF1-EDD6-428B-9BDC-D2BF1729C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DC3E4B-A959-43DC-8A16-6CBD3F8D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D21AE-AFA1-422C-BA97-761B73AAD55E}" type="datetimeFigureOut">
              <a:rPr lang="uk-UA" smtClean="0"/>
              <a:t>19.03.2019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5E4E71-A85D-4724-AC26-9123D8BA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D30A01-9ADC-41C4-886D-F3A0BA730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85F5C-C9ED-41F6-9989-83A2FC14FA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9953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6FCED7E4-8AC4-4EAD-A2A5-B254D3B8792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165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A7131FEB-D8E3-4C9C-B0AE-723528880D44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704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D8555BDF-CACE-4514-A45B-E05BDAA03D0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41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2B644AE7-B997-4A51-823F-77C433F5577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421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126BC485-5A75-4962-ADBB-D2C3CFC4CE24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56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1BE0ED83-6900-4B24-AFB1-F98F49D537D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037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5B27D4CB-D305-479E-8310-CC0C68DE9A8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236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F0FECC52-AE04-4B09-A248-7C58596A6BC4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341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C5B2EC52-F27E-483A-8DDD-77A5213B8AB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725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05086D79-DA19-40CC-A9C2-BF393CF3CBBF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521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4F33B248-14F2-4C91-BA39-5D3DDF3C66D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578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5AA5579A-51F4-47D1-B057-92890453D26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622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B365BDEE-A37E-4695-8CC2-F92ECD3FB51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782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6521733E-910B-4600-9F38-1998E467FDD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978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A5C4C360-94D2-44F7-9106-E95F1B510238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624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D6514184-CABC-4276-A408-D0A6804A7170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824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75A74359-B96C-4F5C-8834-C398FE5F69E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279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B5D19778-8A23-4679-88F6-FDB81407EC8C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235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D479666B-B19B-4B09-B860-DE195AB44EA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210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8BD847B3-562F-4265-A22B-25715DA621F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1271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518D5CE2-CE09-42A8-BAD4-74C5AD784D3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106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E2836AFE-1641-4FC3-B138-2CE48CC94CA4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566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22A9252D-503A-4D49-8F14-C1F9C8EDCEF8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442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895D1BAB-4760-4E4D-9924-3DF3CBC62FF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1254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0F5F1E9B-8701-426F-94DD-DB5ABFA3AC7C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9591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A83CA9B4-15B6-4465-AA1C-10FC226BFACA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9217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DDE4DD60-E36B-4BC2-ABA9-04B301B4B8C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3548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737C6042-9BB6-4958-AB06-2978295BCDD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348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401428AA-F514-45D2-8290-71563F9B250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025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963845BF-01B9-4CC9-A35D-8B55927ACB90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202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1AF1A9B3-1F54-42E0-A183-D4E4BEBC4CD1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18823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B02A10E4-55B0-43D0-84AA-711A16DA368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7341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17A5F9FF-E6DB-499A-BDDA-874FCBF1353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4772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28815633-C40B-4C5B-AF1F-009F3EC7C49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02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2646C317-4609-4D03-9868-484C1A60E920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93380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FDEC59DA-03C1-49CF-8847-2E2EC59CD075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32151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85C65135-C642-4E8A-AFB3-8AF52434B22F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8695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10470504-81A7-415D-90C9-9782074D5B4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7134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D6BEE571-D112-4205-8D83-5B3A90D2870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8088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17904480-D8D7-496A-913D-0F4F5B482B15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770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8F04A5D7-BB63-4F12-A0F2-D851097B4A5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7790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EC183B4D-0B37-4EDA-BE19-B308D246D588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1973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358776"/>
            <a:ext cx="1917899" cy="720725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69394"/>
              <a:ext cx="44458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69394"/>
              <a:ext cx="42870" cy="42820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1024"/>
              <a:ext cx="1297230" cy="1696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570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398"/>
              <a:ext cx="323911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6398"/>
              <a:ext cx="107970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6398"/>
              <a:ext cx="360429" cy="4187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5"/>
          <p:cNvGrpSpPr>
            <a:grpSpLocks/>
          </p:cNvGrpSpPr>
          <p:nvPr userDrawn="1"/>
        </p:nvGrpSpPr>
        <p:grpSpPr bwMode="auto">
          <a:xfrm>
            <a:off x="464491" y="1341438"/>
            <a:ext cx="8143581" cy="144462"/>
            <a:chOff x="492125" y="901699"/>
            <a:chExt cx="8628063" cy="144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2125" y="901699"/>
              <a:ext cx="8628063" cy="144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104063" y="901699"/>
              <a:ext cx="2016125" cy="144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uk-UA" sz="1321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508750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33">
                <a:solidFill>
                  <a:srgbClr val="000000"/>
                </a:solidFill>
              </a:defRPr>
            </a:lvl1pPr>
          </a:lstStyle>
          <a:p>
            <a:fld id="{3CB1E01F-48BC-4621-B516-88FFB7C92A9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0023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 userDrawn="1"/>
        </p:nvGrpSpPr>
        <p:grpSpPr bwMode="auto">
          <a:xfrm>
            <a:off x="6784569" y="146050"/>
            <a:ext cx="1917899" cy="719138"/>
            <a:chOff x="7187693" y="158557"/>
            <a:chExt cx="2032380" cy="720000"/>
          </a:xfrm>
        </p:grpSpPr>
        <p:sp>
          <p:nvSpPr>
            <p:cNvPr id="3" name="Овал 2"/>
            <p:cNvSpPr/>
            <p:nvPr/>
          </p:nvSpPr>
          <p:spPr>
            <a:xfrm>
              <a:off x="8205471" y="470080"/>
              <a:ext cx="44458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>
              <a:off x="8548435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>
              <a:off x="8853292" y="470080"/>
              <a:ext cx="42870" cy="42914"/>
            </a:xfrm>
            <a:prstGeom prst="ellipse">
              <a:avLst/>
            </a:prstGeom>
            <a:solidFill>
              <a:srgbClr val="A7A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1793" dirty="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27576" y="600411"/>
              <a:ext cx="1297230" cy="1700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472" spc="9" dirty="0">
                  <a:solidFill>
                    <a:srgbClr val="A7A9AC"/>
                  </a:solidFill>
                </a:rPr>
                <a:t>Міжнародне бюро кредитних історій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818049" y="269815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uk-UA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М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195945" y="266636"/>
              <a:ext cx="323911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Б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81779" y="265047"/>
              <a:ext cx="107970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К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59644" y="265047"/>
              <a:ext cx="360429" cy="419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124" b="1" i="1" spc="9" dirty="0">
                  <a:solidFill>
                    <a:srgbClr val="BD2227"/>
                  </a:solidFill>
                  <a:latin typeface="Arial"/>
                  <a:ea typeface="Arial Unicode MS" panose="020B0604020202020204" pitchFamily="34" charset="-128"/>
                  <a:cs typeface="Times New Roman" panose="02020603050405020304" pitchFamily="18" charset="0"/>
                </a:rPr>
                <a:t>I</a:t>
              </a:r>
              <a:endParaRPr lang="uk-UA" sz="2124" b="1" i="1" spc="9" dirty="0">
                <a:solidFill>
                  <a:srgbClr val="BD2227"/>
                </a:solidFill>
                <a:latin typeface="Arial"/>
                <a:ea typeface="Arial Unicode MS" panose="020B0604020202020204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571"/>
            <a:stretch>
              <a:fillRect/>
            </a:stretch>
          </p:blipFill>
          <p:spPr bwMode="auto">
            <a:xfrm>
              <a:off x="7187693" y="158557"/>
              <a:ext cx="686232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4"/>
          <p:cNvGrpSpPr>
            <a:grpSpLocks/>
          </p:cNvGrpSpPr>
          <p:nvPr userDrawn="1"/>
        </p:nvGrpSpPr>
        <p:grpSpPr bwMode="auto">
          <a:xfrm>
            <a:off x="468987" y="952501"/>
            <a:ext cx="8145078" cy="36513"/>
            <a:chOff x="496986" y="855662"/>
            <a:chExt cx="8629650" cy="36000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496986" y="855662"/>
              <a:ext cx="8629650" cy="36000"/>
            </a:xfrm>
            <a:prstGeom prst="rect">
              <a:avLst/>
            </a:prstGeom>
            <a:solidFill>
              <a:srgbClr val="BD2227"/>
            </a:solidFill>
            <a:ln>
              <a:solidFill>
                <a:srgbClr val="BD2227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7326411" y="855662"/>
              <a:ext cx="1800225" cy="36000"/>
            </a:xfrm>
            <a:prstGeom prst="rect">
              <a:avLst/>
            </a:prstGeom>
            <a:solidFill>
              <a:srgbClr val="A7A9AC"/>
            </a:solidFill>
            <a:ln>
              <a:solidFill>
                <a:srgbClr val="A7A9AC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uk-UA" sz="2265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273937" y="6437313"/>
            <a:ext cx="552895" cy="361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33">
                <a:solidFill>
                  <a:srgbClr val="000000"/>
                </a:solidFill>
              </a:defRPr>
            </a:lvl1pPr>
          </a:lstStyle>
          <a:p>
            <a:fld id="{6AE22E14-37A7-4444-A5B6-C705F227581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26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3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37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44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theme" Target="../theme/theme13.xml"/><Relationship Id="rId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err="1"/>
              <a:t>HClick</a:t>
            </a:r>
            <a:r>
              <a:rPr lang="en-US" altLang="en-US" dirty="0"/>
              <a:t>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0" r:id="rId1"/>
    <p:sldLayoutId id="2147485671" r:id="rId2"/>
    <p:sldLayoutId id="2147485672" r:id="rId3"/>
    <p:sldLayoutId id="2147485719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err="1"/>
              <a:t>HClick</a:t>
            </a:r>
            <a:r>
              <a:rPr lang="en-US" altLang="en-US" dirty="0"/>
              <a:t>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4" r:id="rId1"/>
    <p:sldLayoutId id="2147485675" r:id="rId2"/>
    <p:sldLayoutId id="2147485676" r:id="rId3"/>
    <p:sldLayoutId id="2147485677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78" r:id="rId1"/>
    <p:sldLayoutId id="2147485679" r:id="rId2"/>
    <p:sldLayoutId id="2147485680" r:id="rId3"/>
    <p:sldLayoutId id="2147485681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2" r:id="rId1"/>
    <p:sldLayoutId id="2147485683" r:id="rId2"/>
    <p:sldLayoutId id="2147485684" r:id="rId3"/>
    <p:sldLayoutId id="2147485685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6" r:id="rId1"/>
    <p:sldLayoutId id="2147485687" r:id="rId2"/>
    <p:sldLayoutId id="2147485688" r:id="rId3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9" r:id="rId1"/>
    <p:sldLayoutId id="2147485690" r:id="rId2"/>
    <p:sldLayoutId id="2147485691" r:id="rId3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2" r:id="rId1"/>
    <p:sldLayoutId id="2147485693" r:id="rId2"/>
    <p:sldLayoutId id="2147485694" r:id="rId3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5" r:id="rId1"/>
    <p:sldLayoutId id="2147485696" r:id="rId2"/>
    <p:sldLayoutId id="2147485697" r:id="rId3"/>
    <p:sldLayoutId id="2147485698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99" r:id="rId1"/>
    <p:sldLayoutId id="2147485700" r:id="rId2"/>
    <p:sldLayoutId id="2147485701" r:id="rId3"/>
    <p:sldLayoutId id="2147485702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3" r:id="rId1"/>
    <p:sldLayoutId id="2147485704" r:id="rId2"/>
    <p:sldLayoutId id="2147485705" r:id="rId3"/>
    <p:sldLayoutId id="2147485706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7" r:id="rId1"/>
    <p:sldLayoutId id="2147485708" r:id="rId2"/>
    <p:sldLayoutId id="2147485709" r:id="rId3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1" r:id="rId1"/>
    <p:sldLayoutId id="2147485712" r:id="rId2"/>
    <p:sldLayoutId id="2147485713" r:id="rId3"/>
    <p:sldLayoutId id="2147485714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01561" y="1025525"/>
            <a:ext cx="8357845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HClick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 Box 12"/>
          <p:cNvSpPr txBox="1">
            <a:spLocks noChangeArrowheads="1"/>
          </p:cNvSpPr>
          <p:nvPr userDrawn="1"/>
        </p:nvSpPr>
        <p:spPr bwMode="auto">
          <a:xfrm>
            <a:off x="457000" y="6494463"/>
            <a:ext cx="3058150" cy="15972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sz="1038" dirty="0">
                <a:solidFill>
                  <a:srgbClr val="EEECE1"/>
                </a:solidFill>
              </a:rPr>
              <a:t>©20</a:t>
            </a:r>
            <a:r>
              <a:rPr lang="en-US" sz="1038" dirty="0">
                <a:solidFill>
                  <a:srgbClr val="EEECE1"/>
                </a:solidFill>
              </a:rPr>
              <a:t>16</a:t>
            </a:r>
            <a:r>
              <a:rPr lang="en-GB" sz="1038" dirty="0">
                <a:solidFill>
                  <a:srgbClr val="EEECE1"/>
                </a:solidFill>
              </a:rPr>
              <a:t> </a:t>
            </a:r>
            <a:r>
              <a:rPr lang="ru-RU" sz="1038" dirty="0">
                <a:solidFill>
                  <a:srgbClr val="EEECE1"/>
                </a:solidFill>
              </a:rPr>
              <a:t>АТ </a:t>
            </a:r>
            <a:r>
              <a:rPr lang="uk-UA" sz="1038" dirty="0">
                <a:solidFill>
                  <a:srgbClr val="EEECE1"/>
                </a:solidFill>
              </a:rPr>
              <a:t>«Міжнародне бюро кредитних історій</a:t>
            </a:r>
            <a:r>
              <a:rPr lang="ru-RU" sz="1038" dirty="0">
                <a:solidFill>
                  <a:srgbClr val="EEECE1"/>
                </a:solidFill>
              </a:rPr>
              <a:t>»</a:t>
            </a:r>
            <a:endParaRPr lang="en-GB" sz="1038" dirty="0">
              <a:solidFill>
                <a:srgbClr val="EEECE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</p:sldLayoutIdLst>
  <p:hf hdr="0" ftr="0" dt="0"/>
  <p:txStyles>
    <p:titleStyle>
      <a:lvl1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2pPr>
      <a:lvl3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3pPr>
      <a:lvl4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4pPr>
      <a:lvl5pPr algn="l" defTabSz="883987" rtl="0" eaLnBrk="0" fontAlgn="base" hangingPunct="0">
        <a:lnSpc>
          <a:spcPts val="2949"/>
        </a:lnSpc>
        <a:spcBef>
          <a:spcPct val="0"/>
        </a:spcBef>
        <a:spcAft>
          <a:spcPct val="0"/>
        </a:spcAft>
        <a:defRPr sz="2171" b="1">
          <a:solidFill>
            <a:schemeClr val="tx2"/>
          </a:solidFill>
          <a:latin typeface="Arial" charset="0"/>
        </a:defRPr>
      </a:lvl5pPr>
      <a:lvl6pPr marL="397178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6pPr>
      <a:lvl7pPr marL="794357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7pPr>
      <a:lvl8pPr marL="1191534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8pPr>
      <a:lvl9pPr marL="1588713" algn="l" rtl="0" fontAlgn="base">
        <a:spcBef>
          <a:spcPct val="0"/>
        </a:spcBef>
        <a:spcAft>
          <a:spcPct val="0"/>
        </a:spcAft>
        <a:defRPr sz="2171" b="1">
          <a:solidFill>
            <a:schemeClr val="accent1"/>
          </a:solidFill>
          <a:latin typeface="Arial" charset="0"/>
        </a:defRPr>
      </a:lvl9pPr>
    </p:titleStyle>
    <p:bodyStyle>
      <a:lvl1pPr marL="331121" indent="-331121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75300" indent="-175300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46104" indent="-169306" algn="l" defTabSz="883987" rtl="0" eaLnBrk="0" fontAlgn="base" hangingPunct="0">
        <a:spcBef>
          <a:spcPct val="0"/>
        </a:spcBef>
        <a:spcAft>
          <a:spcPts val="260"/>
        </a:spcAft>
        <a:buFont typeface="Arial" panose="020B0604020202020204" pitchFamily="34" charset="0"/>
        <a:buChar char="‒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21402" indent="-17530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•"/>
        <a:defRPr lang="en-US" sz="1793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689210" indent="-166310" algn="l" defTabSz="883987" rtl="0" eaLnBrk="0" fontAlgn="base" hangingPunct="0">
        <a:spcBef>
          <a:spcPct val="0"/>
        </a:spcBef>
        <a:spcAft>
          <a:spcPts val="519"/>
        </a:spcAft>
        <a:buFont typeface="Arial" panose="020B0604020202020204" pitchFamily="34" charset="0"/>
        <a:buChar char="‒"/>
        <a:defRPr lang="en-GB" sz="1793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777807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416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937782" indent="-159974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7pPr>
      <a:lvl8pPr marL="1088103" indent="-150322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•"/>
        <a:defRPr sz="1227" kern="1200">
          <a:solidFill>
            <a:schemeClr val="accent1"/>
          </a:solidFill>
          <a:latin typeface="+mn-lt"/>
          <a:ea typeface="+mn-ea"/>
          <a:cs typeface="+mn-cs"/>
        </a:defRPr>
      </a:lvl8pPr>
      <a:lvl9pPr marL="1246698" indent="-158596" algn="l" defTabSz="794357" rtl="0" eaLnBrk="1" latinLnBrk="0" hangingPunct="1">
        <a:spcBef>
          <a:spcPts val="0"/>
        </a:spcBef>
        <a:spcAft>
          <a:spcPts val="260"/>
        </a:spcAft>
        <a:buFont typeface="Arial" pitchFamily="34" charset="0"/>
        <a:buChar char="‒"/>
        <a:defRPr sz="1227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1pPr>
      <a:lvl2pPr marL="39717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2pPr>
      <a:lvl3pPr marL="794357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3pPr>
      <a:lvl4pPr marL="1191534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4pPr>
      <a:lvl5pPr marL="1588713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5pPr>
      <a:lvl6pPr marL="1985891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6pPr>
      <a:lvl7pPr marL="2383070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7pPr>
      <a:lvl8pPr marL="2780248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8pPr>
      <a:lvl9pPr marL="3177426" algn="l" defTabSz="794357" rtl="0" eaLnBrk="1" latinLnBrk="0" hangingPunct="1">
        <a:defRPr sz="16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/>
          <p:cNvSpPr>
            <a:spLocks noGrp="1"/>
          </p:cNvSpPr>
          <p:nvPr>
            <p:ph type="ctrTitle" idx="4294967295"/>
          </p:nvPr>
        </p:nvSpPr>
        <p:spPr>
          <a:xfrm>
            <a:off x="345225" y="1581507"/>
            <a:ext cx="8458284" cy="4947581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ts val="3303"/>
              </a:lnSpc>
              <a:spcAft>
                <a:spcPts val="1133"/>
              </a:spcAft>
              <a:defRPr/>
            </a:pPr>
            <a:b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Цифровизация во взаимодействии заёмщика и кредитного бюро </a:t>
            </a:r>
            <a:br>
              <a:rPr lang="ru-RU" sz="2800" dirty="0">
                <a:solidFill>
                  <a:srgbClr val="C00000"/>
                </a:solidFill>
              </a:rPr>
            </a:br>
            <a:br>
              <a:rPr lang="en-US" sz="3020" dirty="0">
                <a:solidFill>
                  <a:srgbClr val="C00000"/>
                </a:solidFill>
              </a:rPr>
            </a:br>
            <a: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b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br>
              <a:rPr lang="ru-RU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Андрей Каминский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Директор по развитию бизнеса МБКИ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b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</a:t>
            </a:r>
            <a:endParaRPr lang="uk-UA" sz="2643" dirty="0">
              <a:solidFill>
                <a:srgbClr val="C00000"/>
              </a:solidFill>
            </a:endParaRPr>
          </a:p>
        </p:txBody>
      </p:sp>
      <p:sp>
        <p:nvSpPr>
          <p:cNvPr id="6" name="Rectangle 2"/>
          <p:cNvSpPr txBox="1">
            <a:spLocks/>
          </p:cNvSpPr>
          <p:nvPr/>
        </p:nvSpPr>
        <p:spPr bwMode="auto">
          <a:xfrm>
            <a:off x="503833" y="521692"/>
            <a:ext cx="6306592" cy="47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883987">
              <a:lnSpc>
                <a:spcPts val="2949"/>
              </a:lnSpc>
              <a:defRPr/>
            </a:pPr>
            <a:r>
              <a:rPr lang="ru-RU" sz="1888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Международное бюро кредитных историй</a:t>
            </a:r>
            <a:endParaRPr lang="en-US" sz="1888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/>
          <p:cNvSpPr>
            <a:spLocks noGrp="1"/>
          </p:cNvSpPr>
          <p:nvPr>
            <p:ph type="ctrTitle" idx="4294967295"/>
          </p:nvPr>
        </p:nvSpPr>
        <p:spPr>
          <a:xfrm>
            <a:off x="459004" y="3330004"/>
            <a:ext cx="8443692" cy="187220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ts val="3303"/>
              </a:lnSpc>
              <a:spcAft>
                <a:spcPts val="1133"/>
              </a:spcAft>
              <a:defRPr/>
            </a:pPr>
            <a:b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ru-RU" sz="1800" dirty="0"/>
            </a:br>
            <a:r>
              <a:rPr lang="ru-RU" sz="2800" dirty="0">
                <a:solidFill>
                  <a:srgbClr val="C00000"/>
                </a:solidFill>
              </a:rPr>
              <a:t>Цифровизация в кредитной сфере </a:t>
            </a:r>
            <a:br>
              <a:rPr lang="ru-RU" sz="1800" dirty="0">
                <a:solidFill>
                  <a:srgbClr val="C00000"/>
                </a:solidFill>
              </a:rPr>
            </a:br>
            <a:br>
              <a:rPr lang="ru-RU" sz="1800" dirty="0"/>
            </a:b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Цифровизация и другие формы технологических инноваций существенно изменили кредитные рынки по всему миру, создавая возможности как для заёмщиков, так и кредиторов. Изменения коснулись и традиционных финансовых институтов и проблематики регуляторов. </a:t>
            </a:r>
            <a:b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rgbClr val="C00000"/>
                </a:solidFill>
              </a:rPr>
              <a:t>В данном докладе я хотел бы представить новые возможности, которые дает цифровизация для заёмщиков в аспекте отношений с бюро кредитных историй. </a:t>
            </a:r>
            <a:b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ru-RU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</a:t>
            </a:r>
            <a:b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0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uk-UA" sz="264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2"/>
          <p:cNvSpPr txBox="1">
            <a:spLocks/>
          </p:cNvSpPr>
          <p:nvPr/>
        </p:nvSpPr>
        <p:spPr bwMode="auto">
          <a:xfrm>
            <a:off x="477977" y="655522"/>
            <a:ext cx="6306592" cy="47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defTabSz="883987">
              <a:lnSpc>
                <a:spcPts val="2949"/>
              </a:lnSpc>
              <a:defRPr/>
            </a:pPr>
            <a:r>
              <a:rPr lang="ru-RU" sz="1888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Международное бюро кредитных историй</a:t>
            </a:r>
            <a:endParaRPr lang="en-US" sz="1888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3984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3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86020" name="Rectangle 2"/>
          <p:cNvSpPr txBox="1">
            <a:spLocks/>
          </p:cNvSpPr>
          <p:nvPr/>
        </p:nvSpPr>
        <p:spPr bwMode="auto">
          <a:xfrm>
            <a:off x="470484" y="459236"/>
            <a:ext cx="6306593" cy="47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spcAft>
                <a:spcPts val="275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spcAft>
                <a:spcPts val="550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949"/>
              </a:lnSpc>
              <a:spcAft>
                <a:spcPct val="0"/>
              </a:spcAft>
              <a:buNone/>
            </a:pPr>
            <a:r>
              <a:rPr lang="ru-RU" altLang="en-US" sz="1888" b="1" dirty="0">
                <a:solidFill>
                  <a:srgbClr val="595959"/>
                </a:solidFill>
              </a:rPr>
              <a:t>Цифровизация кредитных отношений в Украине</a:t>
            </a:r>
            <a:endParaRPr lang="en-US" altLang="en-US" sz="1888" b="1" dirty="0">
              <a:solidFill>
                <a:srgbClr val="595959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56CE58-3A03-499B-B5E4-ECDDD47037A9}"/>
              </a:ext>
            </a:extLst>
          </p:cNvPr>
          <p:cNvSpPr txBox="1">
            <a:spLocks/>
          </p:cNvSpPr>
          <p:nvPr/>
        </p:nvSpPr>
        <p:spPr bwMode="auto">
          <a:xfrm>
            <a:off x="442363" y="1169764"/>
            <a:ext cx="809824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31121" indent="-331121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5300" indent="-175300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46104" indent="-169306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‒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21402" indent="-17530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689210" indent="-16631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‒"/>
              <a:defRPr lang="en-GB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777807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41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937782" indent="-159974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088103" indent="-150322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246698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rgbClr val="C00000"/>
                </a:solidFill>
              </a:rPr>
              <a:t>Цифровизация в </a:t>
            </a:r>
            <a:r>
              <a:rPr lang="en-US" sz="2800" b="1" dirty="0">
                <a:solidFill>
                  <a:srgbClr val="C00000"/>
                </a:solidFill>
              </a:rPr>
              <a:t>PDL </a:t>
            </a:r>
            <a:r>
              <a:rPr lang="ru-RU" sz="2800" b="1" dirty="0">
                <a:solidFill>
                  <a:srgbClr val="C00000"/>
                </a:solidFill>
              </a:rPr>
              <a:t>сегменте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сегодняшний день бюро кредитных историй Украины покрывают 99,5% выданных кредитов. 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Сегмент кредитования онлайн у нас растет очень быстро: увеличивается в 3 раза каждый год количество запросов.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МБКИ активно работает в данном сегменте и видит, следующие его характеристики: 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b="1" dirty="0">
                <a:solidFill>
                  <a:srgbClr val="C00000"/>
                </a:solidFill>
              </a:rPr>
              <a:t>сравнительно замкнутым (кредиторы онлайн не очень часто идут в банки),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b="1" dirty="0">
                <a:solidFill>
                  <a:srgbClr val="C00000"/>
                </a:solidFill>
              </a:rPr>
              <a:t>очень активным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b="1" dirty="0">
                <a:solidFill>
                  <a:srgbClr val="C00000"/>
                </a:solidFill>
              </a:rPr>
              <a:t>очень технологичным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000" b="1" dirty="0">
                <a:solidFill>
                  <a:srgbClr val="C00000"/>
                </a:solidFill>
              </a:rPr>
              <a:t>Информация обновляется ежедневно   </a:t>
            </a:r>
          </a:p>
        </p:txBody>
      </p:sp>
    </p:spTree>
    <p:extLst>
      <p:ext uri="{BB962C8B-B14F-4D97-AF65-F5344CB8AC3E}">
        <p14:creationId xmlns:p14="http://schemas.microsoft.com/office/powerpoint/2010/main" val="179815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4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86020" name="Rectangle 2"/>
          <p:cNvSpPr txBox="1">
            <a:spLocks/>
          </p:cNvSpPr>
          <p:nvPr/>
        </p:nvSpPr>
        <p:spPr bwMode="auto">
          <a:xfrm>
            <a:off x="470484" y="459236"/>
            <a:ext cx="6306593" cy="47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spcAft>
                <a:spcPts val="275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spcAft>
                <a:spcPts val="550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949"/>
              </a:lnSpc>
              <a:spcAft>
                <a:spcPct val="0"/>
              </a:spcAft>
              <a:buNone/>
            </a:pPr>
            <a:r>
              <a:rPr lang="ru-RU" altLang="en-US" sz="1888" b="1" dirty="0">
                <a:solidFill>
                  <a:srgbClr val="595959"/>
                </a:solidFill>
              </a:rPr>
              <a:t>Цифровизация кредитных отношений в Украине</a:t>
            </a:r>
            <a:endParaRPr lang="en-US" altLang="en-US" sz="1888" b="1" dirty="0">
              <a:solidFill>
                <a:srgbClr val="595959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3155926"/>
              </p:ext>
            </p:extLst>
          </p:nvPr>
        </p:nvGraphicFramePr>
        <p:xfrm>
          <a:off x="575841" y="1385788"/>
          <a:ext cx="784887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169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5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86020" name="Rectangle 2"/>
          <p:cNvSpPr txBox="1">
            <a:spLocks/>
          </p:cNvSpPr>
          <p:nvPr/>
        </p:nvSpPr>
        <p:spPr bwMode="auto">
          <a:xfrm>
            <a:off x="470484" y="459236"/>
            <a:ext cx="6306593" cy="47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spcAft>
                <a:spcPts val="275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spcAft>
                <a:spcPts val="550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949"/>
              </a:lnSpc>
              <a:spcAft>
                <a:spcPct val="0"/>
              </a:spcAft>
              <a:buNone/>
            </a:pPr>
            <a:r>
              <a:rPr lang="ru-RU" altLang="en-US" sz="1888" b="1" dirty="0">
                <a:solidFill>
                  <a:srgbClr val="595959"/>
                </a:solidFill>
              </a:rPr>
              <a:t>Цифровизация кредитных отношений в Украине</a:t>
            </a:r>
            <a:endParaRPr lang="en-US" altLang="en-US" sz="1888" b="1" dirty="0">
              <a:solidFill>
                <a:srgbClr val="595959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56CE58-3A03-499B-B5E4-ECDDD47037A9}"/>
              </a:ext>
            </a:extLst>
          </p:cNvPr>
          <p:cNvSpPr txBox="1">
            <a:spLocks/>
          </p:cNvSpPr>
          <p:nvPr/>
        </p:nvSpPr>
        <p:spPr bwMode="auto">
          <a:xfrm>
            <a:off x="442363" y="1169764"/>
            <a:ext cx="809824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31121" indent="-331121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5300" indent="-175300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46104" indent="-169306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‒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21402" indent="-17530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689210" indent="-16631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‒"/>
              <a:defRPr lang="en-GB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777807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41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937782" indent="-159974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088103" indent="-150322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246698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rgbClr val="C00000"/>
                </a:solidFill>
              </a:rPr>
              <a:t>Цифровизация в банковском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сегменте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Банки активно внедряют Интернет сервис с полным пакетом услуг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Интернет сервис предполагает наличие «личного кабинета» и мобильных приложений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тоже время кредитование онлайн в банках пока сдерживается из-за необходимости реализации принципа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KYC = </a:t>
            </a:r>
            <a:r>
              <a:rPr lang="en-US" sz="2000" b="1" dirty="0">
                <a:solidFill>
                  <a:srgbClr val="C00000"/>
                </a:solidFill>
              </a:rPr>
              <a:t>Know your client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Имеет место быть проблематика с идентификацией заёмщиков.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115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6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86020" name="Rectangle 2"/>
          <p:cNvSpPr txBox="1">
            <a:spLocks/>
          </p:cNvSpPr>
          <p:nvPr/>
        </p:nvSpPr>
        <p:spPr bwMode="auto">
          <a:xfrm>
            <a:off x="470484" y="459236"/>
            <a:ext cx="6306593" cy="47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spcAft>
                <a:spcPts val="275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spcAft>
                <a:spcPts val="550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949"/>
              </a:lnSpc>
              <a:spcAft>
                <a:spcPct val="0"/>
              </a:spcAft>
              <a:buNone/>
            </a:pPr>
            <a:r>
              <a:rPr lang="ru-RU" altLang="en-US" sz="1888" b="1" dirty="0">
                <a:solidFill>
                  <a:srgbClr val="595959"/>
                </a:solidFill>
              </a:rPr>
              <a:t>Цифровизация кредитных отношений в Украине</a:t>
            </a:r>
            <a:endParaRPr lang="en-US" altLang="en-US" sz="1888" b="1" dirty="0">
              <a:solidFill>
                <a:srgbClr val="595959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56CE58-3A03-499B-B5E4-ECDDD47037A9}"/>
              </a:ext>
            </a:extLst>
          </p:cNvPr>
          <p:cNvSpPr txBox="1">
            <a:spLocks/>
          </p:cNvSpPr>
          <p:nvPr/>
        </p:nvSpPr>
        <p:spPr bwMode="auto">
          <a:xfrm>
            <a:off x="442363" y="1169764"/>
            <a:ext cx="809824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31121" indent="-331121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5300" indent="-175300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46104" indent="-169306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‒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21402" indent="-17530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689210" indent="-16631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‒"/>
              <a:defRPr lang="en-GB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777807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41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937782" indent="-159974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088103" indent="-150322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246698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Интересная диспозиция: 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00000"/>
                </a:solidFill>
              </a:rPr>
              <a:t>у банков высокие требования к идентификации и заёмщики хорошо идентифицированы, у онлайн-кредиторов активное внедрение цифровых технологий, но уровень идентификации немного ниже.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2534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7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86020" name="Rectangle 2"/>
          <p:cNvSpPr txBox="1">
            <a:spLocks/>
          </p:cNvSpPr>
          <p:nvPr/>
        </p:nvSpPr>
        <p:spPr bwMode="auto">
          <a:xfrm>
            <a:off x="470484" y="459236"/>
            <a:ext cx="6306593" cy="47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spcAft>
                <a:spcPts val="275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spcAft>
                <a:spcPts val="550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949"/>
              </a:lnSpc>
              <a:spcAft>
                <a:spcPct val="0"/>
              </a:spcAft>
              <a:buNone/>
            </a:pPr>
            <a:r>
              <a:rPr lang="ru-RU" altLang="en-US" sz="1888" b="1" dirty="0">
                <a:solidFill>
                  <a:srgbClr val="595959"/>
                </a:solidFill>
              </a:rPr>
              <a:t>Цифровизация кредитных отношений в Украине</a:t>
            </a:r>
            <a:endParaRPr lang="en-US" altLang="en-US" sz="1888" b="1" dirty="0">
              <a:solidFill>
                <a:srgbClr val="595959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56CE58-3A03-499B-B5E4-ECDDD47037A9}"/>
              </a:ext>
            </a:extLst>
          </p:cNvPr>
          <p:cNvSpPr txBox="1">
            <a:spLocks/>
          </p:cNvSpPr>
          <p:nvPr/>
        </p:nvSpPr>
        <p:spPr bwMode="auto">
          <a:xfrm>
            <a:off x="442363" y="1169764"/>
            <a:ext cx="809824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31121" indent="-331121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5300" indent="-175300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46104" indent="-169306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‒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21402" indent="-17530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689210" indent="-16631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‒"/>
              <a:defRPr lang="en-GB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777807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41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937782" indent="-159974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088103" indent="-150322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246698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Основная идея МБКИ: 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00000"/>
                </a:solidFill>
              </a:rPr>
              <a:t>Предоставление  заёмщику кредитных историй в их личных кабинетах, сформированных для них в банках и кредитных компаниях. 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rgbClr val="C00000"/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3001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8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86020" name="Rectangle 2"/>
          <p:cNvSpPr txBox="1">
            <a:spLocks/>
          </p:cNvSpPr>
          <p:nvPr/>
        </p:nvSpPr>
        <p:spPr bwMode="auto">
          <a:xfrm>
            <a:off x="470484" y="459236"/>
            <a:ext cx="6306593" cy="47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defTabSz="936625">
              <a:spcAft>
                <a:spcPts val="275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defTabSz="936625">
              <a:spcAft>
                <a:spcPts val="275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defTabSz="936625">
              <a:spcAft>
                <a:spcPts val="550"/>
              </a:spcAft>
              <a:buFont typeface="Arial" panose="020B0604020202020204" pitchFamily="34" charset="0"/>
              <a:buChar char="•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defTabSz="936625"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defTabSz="936625" eaLnBrk="0" fontAlgn="base" hangingPunct="0">
              <a:spcBef>
                <a:spcPct val="0"/>
              </a:spcBef>
              <a:spcAft>
                <a:spcPts val="550"/>
              </a:spcAft>
              <a:buFont typeface="Arial" panose="020B0604020202020204" pitchFamily="34" charset="0"/>
              <a:buChar char="‒"/>
              <a:defRPr sz="19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2949"/>
              </a:lnSpc>
              <a:spcAft>
                <a:spcPct val="0"/>
              </a:spcAft>
              <a:buNone/>
            </a:pPr>
            <a:r>
              <a:rPr lang="ru-RU" altLang="en-US" sz="1888" b="1" dirty="0">
                <a:solidFill>
                  <a:srgbClr val="595959"/>
                </a:solidFill>
              </a:rPr>
              <a:t>Цифровизация кредитных отношений в Украине</a:t>
            </a:r>
            <a:endParaRPr lang="en-US" altLang="en-US" sz="1888" b="1" dirty="0">
              <a:solidFill>
                <a:srgbClr val="595959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56CE58-3A03-499B-B5E4-ECDDD47037A9}"/>
              </a:ext>
            </a:extLst>
          </p:cNvPr>
          <p:cNvSpPr txBox="1">
            <a:spLocks/>
          </p:cNvSpPr>
          <p:nvPr/>
        </p:nvSpPr>
        <p:spPr bwMode="auto">
          <a:xfrm>
            <a:off x="487158" y="1169764"/>
            <a:ext cx="809824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31121" indent="-331121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5300" indent="-175300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46104" indent="-169306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‒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21402" indent="-17530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689210" indent="-16631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‒"/>
              <a:defRPr lang="en-GB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777807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41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937782" indent="-159974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088103" indent="-150322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246698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Основная цель: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Сделать кредитную информацию максимально доступной для заёмщика - клиента банка или кредитной компании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Ожидаемые результаты: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C00000"/>
                </a:solidFill>
              </a:rPr>
              <a:t>Улучшаются взаимоотношения кредитора с заёмщиком. Заёмщик, имеющий постоянный доступ к своей кредитной истории, уменьшает риск асимметрии информации.   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2000" b="1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C00000"/>
                </a:solidFill>
              </a:rPr>
              <a:t>Финансовое образование клиента. Опыт </a:t>
            </a:r>
            <a:r>
              <a:rPr lang="en-US" sz="2000" b="1" dirty="0" err="1">
                <a:solidFill>
                  <a:srgbClr val="C00000"/>
                </a:solidFill>
              </a:rPr>
              <a:t>CreditInfo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в</a:t>
            </a:r>
            <a:r>
              <a:rPr lang="en-US" sz="2000" b="1" dirty="0">
                <a:solidFill>
                  <a:srgbClr val="C00000"/>
                </a:solidFill>
              </a:rPr>
              <a:t> 24 </a:t>
            </a:r>
            <a:r>
              <a:rPr lang="ru-RU" sz="2000" b="1" dirty="0">
                <a:solidFill>
                  <a:srgbClr val="C00000"/>
                </a:solidFill>
              </a:rPr>
              <a:t>странах показывает, что упрощение доступа к своим кредитным историям улучшает финансовую дисциплину заёмщиков 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2000" b="1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rgbClr val="C00000"/>
                </a:solidFill>
              </a:rPr>
              <a:t>Доход от продажи кредитных историй заёмщикам – частичное покрытие расходов кредитора на запросы в бюро</a:t>
            </a:r>
            <a:endParaRPr lang="en-US" sz="2000" b="1" dirty="0">
              <a:solidFill>
                <a:srgbClr val="C00000"/>
              </a:solidFill>
            </a:endParaRPr>
          </a:p>
          <a:p>
            <a:pPr marL="914400" lvl="1" indent="-457200"/>
            <a:endParaRPr lang="cs-CZ" sz="24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6027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9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2363" y="1169764"/>
            <a:ext cx="8098245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31121" indent="-331121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75300" indent="-175300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46104" indent="-169306" algn="l" defTabSz="883987" rtl="0" eaLnBrk="0" fontAlgn="base" hangingPunct="0">
              <a:spcBef>
                <a:spcPct val="0"/>
              </a:spcBef>
              <a:spcAft>
                <a:spcPts val="260"/>
              </a:spcAft>
              <a:buFont typeface="Arial" panose="020B0604020202020204" pitchFamily="34" charset="0"/>
              <a:buChar char="‒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21402" indent="-17530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•"/>
              <a:defRPr lang="en-US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689210" indent="-166310" algn="l" defTabSz="883987" rtl="0" eaLnBrk="0" fontAlgn="base" hangingPunct="0">
              <a:spcBef>
                <a:spcPct val="0"/>
              </a:spcBef>
              <a:spcAft>
                <a:spcPts val="519"/>
              </a:spcAft>
              <a:buFont typeface="Arial" panose="020B0604020202020204" pitchFamily="34" charset="0"/>
              <a:buChar char="‒"/>
              <a:defRPr lang="en-GB" sz="1793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777807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416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937782" indent="-159974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088103" indent="-150322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•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246698" indent="-158596" algn="l" defTabSz="794357" rtl="0" eaLnBrk="1" latinLnBrk="0" hangingPunct="1">
              <a:spcBef>
                <a:spcPts val="0"/>
              </a:spcBef>
              <a:spcAft>
                <a:spcPts val="260"/>
              </a:spcAft>
              <a:buFont typeface="Arial" pitchFamily="34" charset="0"/>
              <a:buChar char="‒"/>
              <a:defRPr sz="1227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Кредитор предоставляет услугу </a:t>
            </a:r>
            <a:r>
              <a:rPr lang="ru-RU" sz="2000" b="1" dirty="0">
                <a:solidFill>
                  <a:srgbClr val="C00000"/>
                </a:solidFill>
              </a:rPr>
              <a:t>«личный кабинет заёмщика».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Данная услуга предполагает 100% идентификацию клиента = это основное условие функционирование данного сервиса</a:t>
            </a:r>
          </a:p>
          <a:p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Клиент кредитора </a:t>
            </a:r>
            <a:r>
              <a:rPr lang="ru-RU" sz="2000" b="1" dirty="0">
                <a:solidFill>
                  <a:srgbClr val="C00000"/>
                </a:solidFill>
              </a:rPr>
              <a:t>авторизуется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личном кабинете или системе он-</a:t>
            </a:r>
            <a:r>
              <a:rPr lang="ru-RU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лайн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банкинга</a:t>
            </a:r>
          </a:p>
          <a:p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личном кабинете заёмщика присутствует опция «получение кредитной истории МБКИ»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Объяснение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C00000"/>
                </a:solidFill>
              </a:rPr>
              <a:t>почему знать и контролировать свою кредитную историю очень важно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A6B5F1D-32C1-47D5-9A6F-76066E0EB3D1}"/>
              </a:ext>
            </a:extLst>
          </p:cNvPr>
          <p:cNvSpPr txBox="1">
            <a:spLocks/>
          </p:cNvSpPr>
          <p:nvPr/>
        </p:nvSpPr>
        <p:spPr>
          <a:xfrm>
            <a:off x="442364" y="377676"/>
            <a:ext cx="6182150" cy="504056"/>
          </a:xfrm>
          <a:prstGeom prst="rect">
            <a:avLst/>
          </a:prstGeom>
        </p:spPr>
        <p:txBody>
          <a:bodyPr/>
          <a:lstStyle>
            <a:lvl1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2pPr>
            <a:lvl3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3pPr>
            <a:lvl4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4pPr>
            <a:lvl5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5pPr>
            <a:lvl6pPr marL="397178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6pPr>
            <a:lvl7pPr marL="794357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7pPr>
            <a:lvl8pPr marL="1191534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8pPr>
            <a:lvl9pPr marL="1588713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ru-RU">
                <a:solidFill>
                  <a:srgbClr val="C00000"/>
                </a:solidFill>
              </a:rPr>
              <a:t>Как это работает</a:t>
            </a:r>
            <a:endParaRPr lang="uk-UA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730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240B0-D800-4052-8A95-51763B876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/>
            </a:br>
            <a:r>
              <a:rPr lang="ru-RU" dirty="0"/>
              <a:t> </a:t>
            </a:r>
            <a:r>
              <a:rPr lang="ru-RU" dirty="0">
                <a:solidFill>
                  <a:srgbClr val="C00000"/>
                </a:solidFill>
              </a:rPr>
              <a:t>Концептуальная схема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2E66D4-B013-4A1D-BD59-BA32F5FBC8E2}"/>
              </a:ext>
            </a:extLst>
          </p:cNvPr>
          <p:cNvSpPr/>
          <p:nvPr/>
        </p:nvSpPr>
        <p:spPr>
          <a:xfrm>
            <a:off x="623737" y="1097756"/>
            <a:ext cx="1503993" cy="9839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Пользователь (заёмщик)</a:t>
            </a:r>
            <a:endParaRPr lang="uk-UA" sz="1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A2E573-1B9B-4FD2-B86B-E3E070FE7BFD}"/>
              </a:ext>
            </a:extLst>
          </p:cNvPr>
          <p:cNvSpPr/>
          <p:nvPr/>
        </p:nvSpPr>
        <p:spPr>
          <a:xfrm>
            <a:off x="623738" y="2643455"/>
            <a:ext cx="1503993" cy="8927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Авторизация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10051526-164D-48DC-B4BE-498B62C4133C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1375734" y="2081675"/>
            <a:ext cx="1" cy="561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24196E5-4B1C-4BE7-8B72-F6165257229E}"/>
              </a:ext>
            </a:extLst>
          </p:cNvPr>
          <p:cNvSpPr/>
          <p:nvPr/>
        </p:nvSpPr>
        <p:spPr>
          <a:xfrm>
            <a:off x="623738" y="4040096"/>
            <a:ext cx="1503993" cy="7125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Получить историю в МБКИ?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684246A-7B71-45D2-94D8-EDA0329FD82C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>
            <a:off x="1375735" y="3536199"/>
            <a:ext cx="0" cy="503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C8D8C77-9597-4872-B257-CFAE02C71C25}"/>
              </a:ext>
            </a:extLst>
          </p:cNvPr>
          <p:cNvSpPr/>
          <p:nvPr/>
        </p:nvSpPr>
        <p:spPr>
          <a:xfrm>
            <a:off x="623738" y="5319825"/>
            <a:ext cx="1503993" cy="81849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Описание что это и сколько стоит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B4C65EF4-4242-45DF-9700-E54942EDD140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1375735" y="4752623"/>
            <a:ext cx="0" cy="567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C5CA233-647D-40C6-BD36-2B1D6C43C8F9}"/>
              </a:ext>
            </a:extLst>
          </p:cNvPr>
          <p:cNvSpPr/>
          <p:nvPr/>
        </p:nvSpPr>
        <p:spPr>
          <a:xfrm>
            <a:off x="2702867" y="5319826"/>
            <a:ext cx="1503993" cy="8184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Получение согласия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0195CE8B-078C-417D-A377-2160B0CA5252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2127731" y="5729071"/>
            <a:ext cx="575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9A5D8ED-2B5D-45B7-827B-566E8C718EDF}"/>
              </a:ext>
            </a:extLst>
          </p:cNvPr>
          <p:cNvSpPr/>
          <p:nvPr/>
        </p:nvSpPr>
        <p:spPr>
          <a:xfrm>
            <a:off x="2702867" y="4040096"/>
            <a:ext cx="1503993" cy="7125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Шаг 1 – поиск доступности КИ в МБКИ</a:t>
            </a:r>
            <a:endParaRPr lang="uk-UA" sz="1414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6E12562-A609-4073-8A65-D93BA43FF2EB}"/>
              </a:ext>
            </a:extLst>
          </p:cNvPr>
          <p:cNvSpPr/>
          <p:nvPr/>
        </p:nvSpPr>
        <p:spPr>
          <a:xfrm>
            <a:off x="2667287" y="2635839"/>
            <a:ext cx="1503993" cy="9079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Доступна КИ. Предложение оплатить услугу 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B09F74B3-4EDD-4744-9DFA-B142618CD7F0}"/>
              </a:ext>
            </a:extLst>
          </p:cNvPr>
          <p:cNvCxnSpPr>
            <a:cxnSpLocks/>
            <a:stCxn id="14" idx="0"/>
            <a:endCxn id="17" idx="2"/>
          </p:cNvCxnSpPr>
          <p:nvPr/>
        </p:nvCxnSpPr>
        <p:spPr>
          <a:xfrm flipV="1">
            <a:off x="3454864" y="4752623"/>
            <a:ext cx="0" cy="567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3721A6E9-8B24-4E11-AE07-D59CB88F8158}"/>
              </a:ext>
            </a:extLst>
          </p:cNvPr>
          <p:cNvCxnSpPr>
            <a:cxnSpLocks/>
          </p:cNvCxnSpPr>
          <p:nvPr/>
        </p:nvCxnSpPr>
        <p:spPr>
          <a:xfrm flipV="1">
            <a:off x="3344061" y="3543816"/>
            <a:ext cx="1" cy="496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0716B2A2-45C6-4822-92A8-ADAEB2833870}"/>
              </a:ext>
            </a:extLst>
          </p:cNvPr>
          <p:cNvCxnSpPr>
            <a:cxnSpLocks/>
          </p:cNvCxnSpPr>
          <p:nvPr/>
        </p:nvCxnSpPr>
        <p:spPr>
          <a:xfrm>
            <a:off x="4218963" y="4444654"/>
            <a:ext cx="563033" cy="13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CD213A6-BAE0-4367-8360-9EB2033799C1}"/>
              </a:ext>
            </a:extLst>
          </p:cNvPr>
          <p:cNvSpPr/>
          <p:nvPr/>
        </p:nvSpPr>
        <p:spPr>
          <a:xfrm>
            <a:off x="4781996" y="4058261"/>
            <a:ext cx="1503993" cy="6761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КИ отсутствует</a:t>
            </a:r>
            <a:endParaRPr lang="uk-UA" sz="1414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200390-105B-40E3-B80A-77FBA906C538}"/>
              </a:ext>
            </a:extLst>
          </p:cNvPr>
          <p:cNvSpPr txBox="1"/>
          <p:nvPr/>
        </p:nvSpPr>
        <p:spPr>
          <a:xfrm>
            <a:off x="6285988" y="4618798"/>
            <a:ext cx="2269084" cy="1180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2627" indent="-212627">
              <a:buFont typeface="Wingdings" panose="05000000000000000000" pitchFamily="2" charset="2"/>
              <a:buChar char="ü"/>
            </a:pPr>
            <a:r>
              <a:rPr lang="ru-RU" sz="1414" i="1" dirty="0">
                <a:solidFill>
                  <a:srgbClr val="C00000"/>
                </a:solidFill>
              </a:rPr>
              <a:t>Таких случаев должно </a:t>
            </a:r>
          </a:p>
          <a:p>
            <a:r>
              <a:rPr lang="ru-RU" sz="1414" i="1" dirty="0">
                <a:solidFill>
                  <a:srgbClr val="C00000"/>
                </a:solidFill>
              </a:rPr>
              <a:t>быть мало, так как если он ваш заемщик, то он был передан вами в МБКИ</a:t>
            </a:r>
            <a:endParaRPr lang="uk-UA" sz="1414" i="1" dirty="0">
              <a:solidFill>
                <a:srgbClr val="C00000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E3931AF-00C7-445E-9A04-57F6270E0FC4}"/>
              </a:ext>
            </a:extLst>
          </p:cNvPr>
          <p:cNvSpPr/>
          <p:nvPr/>
        </p:nvSpPr>
        <p:spPr>
          <a:xfrm>
            <a:off x="2592065" y="1097756"/>
            <a:ext cx="1503993" cy="9839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Получение оплаты и отправка запроса на КИ</a:t>
            </a:r>
            <a:endParaRPr lang="uk-UA" sz="1200" dirty="0">
              <a:solidFill>
                <a:schemeClr val="tx1"/>
              </a:solidFill>
            </a:endParaRP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4D1E20E3-B5E7-4D69-8530-D8AAD18C58DB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3344062" y="2081669"/>
            <a:ext cx="0" cy="567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7FD8542-62C8-4817-9388-59499CE47283}"/>
              </a:ext>
            </a:extLst>
          </p:cNvPr>
          <p:cNvSpPr/>
          <p:nvPr/>
        </p:nvSpPr>
        <p:spPr>
          <a:xfrm>
            <a:off x="4865703" y="999486"/>
            <a:ext cx="1503993" cy="11804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Получение уникального кода КИ</a:t>
            </a:r>
            <a:r>
              <a:rPr lang="en-US" sz="1414" dirty="0">
                <a:solidFill>
                  <a:schemeClr val="tx1"/>
                </a:solidFill>
              </a:rPr>
              <a:t> (</a:t>
            </a:r>
            <a:r>
              <a:rPr lang="ru-RU" sz="1414" dirty="0">
                <a:solidFill>
                  <a:schemeClr val="tx1"/>
                </a:solidFill>
              </a:rPr>
              <a:t>Кредитор)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7037D929-89CE-42B2-9310-D1A61CB45AB1}"/>
              </a:ext>
            </a:extLst>
          </p:cNvPr>
          <p:cNvCxnSpPr>
            <a:cxnSpLocks/>
            <a:stCxn id="27" idx="3"/>
            <a:endCxn id="30" idx="1"/>
          </p:cNvCxnSpPr>
          <p:nvPr/>
        </p:nvCxnSpPr>
        <p:spPr>
          <a:xfrm flipV="1">
            <a:off x="4096058" y="1589712"/>
            <a:ext cx="76964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6B758C0-D404-413E-8589-6C86E932DAD9}"/>
              </a:ext>
            </a:extLst>
          </p:cNvPr>
          <p:cNvSpPr/>
          <p:nvPr/>
        </p:nvSpPr>
        <p:spPr>
          <a:xfrm>
            <a:off x="7069925" y="1589713"/>
            <a:ext cx="1503993" cy="7482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Передача заёмщику (Кредитор)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A4192384-1404-4363-8232-8C24FF0802E6}"/>
              </a:ext>
            </a:extLst>
          </p:cNvPr>
          <p:cNvCxnSpPr/>
          <p:nvPr/>
        </p:nvCxnSpPr>
        <p:spPr>
          <a:xfrm>
            <a:off x="6405276" y="2026025"/>
            <a:ext cx="658843" cy="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3DAD5EE-1454-45B7-ACB6-2DA826028A7C}"/>
              </a:ext>
            </a:extLst>
          </p:cNvPr>
          <p:cNvSpPr/>
          <p:nvPr/>
        </p:nvSpPr>
        <p:spPr>
          <a:xfrm>
            <a:off x="7140245" y="2806225"/>
            <a:ext cx="1503993" cy="7299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14" dirty="0">
                <a:solidFill>
                  <a:schemeClr val="tx1"/>
                </a:solidFill>
              </a:rPr>
              <a:t>Возможность смотреть КИ в динамике </a:t>
            </a:r>
            <a:endParaRPr lang="uk-UA" sz="1414" dirty="0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57F38DD8-8FDA-4939-A7B3-4A8EB5EAE392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7892242" y="2393900"/>
            <a:ext cx="0" cy="412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544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1196" indent="-269691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78763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0269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1774" indent="-215753"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73279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04785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6290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67796" indent="-21575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531519C-B543-4DA8-BFD5-FAA4D6F81501}" type="slidenum">
              <a:rPr lang="ru-RU" altLang="en-US" sz="1038">
                <a:solidFill>
                  <a:srgbClr val="000000"/>
                </a:solidFill>
              </a:rPr>
              <a:pPr/>
              <a:t>11</a:t>
            </a:fld>
            <a:endParaRPr lang="ru-RU" altLang="en-US" sz="1038" dirty="0">
              <a:solidFill>
                <a:srgbClr val="00000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A6B5F1D-32C1-47D5-9A6F-76066E0EB3D1}"/>
              </a:ext>
            </a:extLst>
          </p:cNvPr>
          <p:cNvSpPr txBox="1">
            <a:spLocks/>
          </p:cNvSpPr>
          <p:nvPr/>
        </p:nvSpPr>
        <p:spPr>
          <a:xfrm>
            <a:off x="442364" y="377676"/>
            <a:ext cx="6182150" cy="504056"/>
          </a:xfrm>
          <a:prstGeom prst="rect">
            <a:avLst/>
          </a:prstGeom>
        </p:spPr>
        <p:txBody>
          <a:bodyPr/>
          <a:lstStyle>
            <a:lvl1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2pPr>
            <a:lvl3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3pPr>
            <a:lvl4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4pPr>
            <a:lvl5pPr algn="l" defTabSz="883987" rtl="0" eaLnBrk="0" fontAlgn="base" hangingPunct="0">
              <a:lnSpc>
                <a:spcPts val="2949"/>
              </a:lnSpc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tx2"/>
                </a:solidFill>
                <a:latin typeface="Arial" charset="0"/>
              </a:defRPr>
            </a:lvl5pPr>
            <a:lvl6pPr marL="397178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6pPr>
            <a:lvl7pPr marL="794357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7pPr>
            <a:lvl8pPr marL="1191534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8pPr>
            <a:lvl9pPr marL="1588713" algn="l" rtl="0" fontAlgn="base">
              <a:spcBef>
                <a:spcPct val="0"/>
              </a:spcBef>
              <a:spcAft>
                <a:spcPct val="0"/>
              </a:spcAft>
              <a:defRPr sz="2171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ru-RU" dirty="0">
                <a:solidFill>
                  <a:srgbClr val="C00000"/>
                </a:solidFill>
              </a:rPr>
              <a:t>Следующий шаг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6F3B5B-D899-44DB-BF99-A7491972A16C}"/>
              </a:ext>
            </a:extLst>
          </p:cNvPr>
          <p:cNvSpPr/>
          <p:nvPr/>
        </p:nvSpPr>
        <p:spPr>
          <a:xfrm>
            <a:off x="442363" y="1313780"/>
            <a:ext cx="812636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Следующим шагом в развитии взаимоотношений с заёмщиков является услуга </a:t>
            </a:r>
          </a:p>
          <a:p>
            <a:endParaRPr lang="ru-RU" dirty="0">
              <a:solidFill>
                <a:srgbClr val="C00000"/>
              </a:solidFill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Модуляция своего кредитного скоринга</a:t>
            </a:r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dirty="0">
                <a:solidFill>
                  <a:srgbClr val="C00000"/>
                </a:solidFill>
              </a:rPr>
              <a:t>Имея простой доступ к своей кредитной истории заёмщику интересно узнать, как его скоринг (а соответственно кредитные возможности) будут меняться в разных ситуациях. </a:t>
            </a:r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dirty="0" err="1">
                <a:solidFill>
                  <a:srgbClr val="C00000"/>
                </a:solidFill>
              </a:rPr>
              <a:t>Кредитинфо</a:t>
            </a:r>
            <a:r>
              <a:rPr lang="ru-RU" dirty="0">
                <a:solidFill>
                  <a:srgbClr val="C00000"/>
                </a:solidFill>
              </a:rPr>
              <a:t> разработало симулятор скоринга, при котором заёмщик может посмотреть как улучшаться/ухудшаться его возможности если: 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Будет взят еще один кредит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Просрочка будет закрыта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Просрочка возникнет</a:t>
            </a:r>
          </a:p>
          <a:p>
            <a:pPr marL="342900" indent="-34290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Еще 7 вариантов.</a:t>
            </a:r>
          </a:p>
          <a:p>
            <a:pPr marL="342900" indent="-342900">
              <a:buFontTx/>
              <a:buChar char="-"/>
            </a:pPr>
            <a:endParaRPr lang="ru-RU" dirty="0">
              <a:solidFill>
                <a:srgbClr val="C00000"/>
              </a:solidFill>
            </a:endParaRPr>
          </a:p>
          <a:p>
            <a:r>
              <a:rPr lang="ru-RU" dirty="0">
                <a:solidFill>
                  <a:srgbClr val="C00000"/>
                </a:solidFill>
              </a:rPr>
              <a:t>Это следующий этап развития отношений с заёмщиком.</a:t>
            </a:r>
          </a:p>
          <a:p>
            <a:pPr marL="342900" indent="-342900">
              <a:buFontTx/>
              <a:buChar char="-"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75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90863" y="4816636"/>
            <a:ext cx="5017209" cy="1311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21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адрес: </a:t>
            </a:r>
            <a:r>
              <a:rPr lang="ru-RU" sz="1321" b="1" dirty="0">
                <a:solidFill>
                  <a:srgbClr val="BD2227"/>
                </a:solidFill>
              </a:rPr>
              <a:t>03062, Украина, г. Киев, пр. Победы, д. 65, оф. 306</a:t>
            </a:r>
            <a:br>
              <a:rPr lang="ru-RU" sz="1321" b="1" dirty="0">
                <a:solidFill>
                  <a:srgbClr val="BD2227"/>
                </a:solidFill>
              </a:rPr>
            </a:br>
            <a:r>
              <a:rPr lang="ru-RU" sz="1321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тел.:</a:t>
            </a:r>
            <a:r>
              <a:rPr lang="ru-RU" sz="1321" b="1" dirty="0">
                <a:solidFill>
                  <a:srgbClr val="BD2227"/>
                </a:solidFill>
              </a:rPr>
              <a:t> +38 (044) 223-33-92</a:t>
            </a:r>
            <a:br>
              <a:rPr lang="ru-RU" sz="1321" b="1" dirty="0">
                <a:solidFill>
                  <a:srgbClr val="BD2227"/>
                </a:solidFill>
              </a:rPr>
            </a:br>
            <a:r>
              <a:rPr lang="ru-RU" sz="1321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тел.:</a:t>
            </a:r>
            <a:r>
              <a:rPr lang="ru-RU" sz="1321" b="1" dirty="0">
                <a:solidFill>
                  <a:srgbClr val="BD2227"/>
                </a:solidFill>
              </a:rPr>
              <a:t> +38 (044) 422-51-85</a:t>
            </a:r>
            <a:br>
              <a:rPr lang="ru-RU" sz="1321" b="1" dirty="0">
                <a:solidFill>
                  <a:srgbClr val="BD2227"/>
                </a:solidFill>
              </a:rPr>
            </a:br>
            <a:r>
              <a:rPr lang="ru-RU" sz="1321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тел./факс.:</a:t>
            </a:r>
            <a:r>
              <a:rPr lang="ru-RU" sz="1321" b="1" dirty="0">
                <a:solidFill>
                  <a:srgbClr val="BD2227"/>
                </a:solidFill>
              </a:rPr>
              <a:t> +38 (044) 422-51-99 </a:t>
            </a:r>
            <a:endParaRPr lang="en-US" sz="1321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321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e-mail:</a:t>
            </a:r>
            <a:r>
              <a:rPr lang="en-US" sz="1321" b="1" dirty="0">
                <a:solidFill>
                  <a:srgbClr val="BD2227"/>
                </a:solidFill>
              </a:rPr>
              <a:t> info@ibch.info</a:t>
            </a:r>
          </a:p>
          <a:p>
            <a:r>
              <a:rPr lang="en-US" sz="1321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web-site:</a:t>
            </a:r>
            <a:r>
              <a:rPr lang="en-US" sz="1321" b="1" dirty="0">
                <a:solidFill>
                  <a:srgbClr val="BD2227"/>
                </a:solidFill>
              </a:rPr>
              <a:t> http://credithistory.com.ua</a:t>
            </a:r>
            <a:endParaRPr lang="uk-UA" sz="1321" b="1" dirty="0">
              <a:solidFill>
                <a:srgbClr val="BD2227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66" y="1761692"/>
            <a:ext cx="7815062" cy="298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33449"/>
      </p:ext>
    </p:extLst>
  </p:cSld>
  <p:clrMapOvr>
    <a:masterClrMapping/>
  </p:clrMapOvr>
</p:sld>
</file>

<file path=ppt/theme/theme1.xml><?xml version="1.0" encoding="utf-8"?>
<a:theme xmlns:a="http://schemas.openxmlformats.org/drawingml/2006/main" name="20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2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3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4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5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6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7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8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9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0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31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32_Blan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43233</TotalTime>
  <Words>544</Words>
  <Application>Microsoft Office PowerPoint</Application>
  <PresentationFormat>Произвольный</PresentationFormat>
  <Paragraphs>112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12</vt:i4>
      </vt:variant>
    </vt:vector>
  </HeadingPairs>
  <TitlesOfParts>
    <vt:vector size="30" baseType="lpstr">
      <vt:lpstr>Arial</vt:lpstr>
      <vt:lpstr>Arial Unicode MS</vt:lpstr>
      <vt:lpstr>Calibri</vt:lpstr>
      <vt:lpstr>Times New Roman</vt:lpstr>
      <vt:lpstr>Wingdings</vt:lpstr>
      <vt:lpstr>20_Blank</vt:lpstr>
      <vt:lpstr>21_Blank</vt:lpstr>
      <vt:lpstr>22_Blank</vt:lpstr>
      <vt:lpstr>23_Blank</vt:lpstr>
      <vt:lpstr>24_Blank</vt:lpstr>
      <vt:lpstr>25_Blank</vt:lpstr>
      <vt:lpstr>26_Blank</vt:lpstr>
      <vt:lpstr>27_Blank</vt:lpstr>
      <vt:lpstr>28_Blank</vt:lpstr>
      <vt:lpstr>29_Blank</vt:lpstr>
      <vt:lpstr>30_Blank</vt:lpstr>
      <vt:lpstr>31_Blank</vt:lpstr>
      <vt:lpstr>32_Blank</vt:lpstr>
      <vt:lpstr>  Цифровизация во взаимодействии заёмщика и кредитного бюро           Андрей Каминский Директор по развитию бизнеса МБКИ            </vt:lpstr>
      <vt:lpstr>    Цифровизация в кредитной сфере   Цифровизация и другие формы технологических инноваций существенно изменили кредитные рынки по всему миру, создавая возможности как для заёмщиков, так и кредиторов. Изменения коснулись и традиционных финансовых институтов и проблематики регуляторов.  В данном докладе я хотел бы представить новые возможности, которые дает цифровизация для заёмщиков в аспекте отношений с бюро кредитных историй.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Концептуальная схема</vt:lpstr>
      <vt:lpstr>Презентация PowerPoint</vt:lpstr>
      <vt:lpstr>Презентация PowerPoint</vt:lpstr>
    </vt:vector>
  </TitlesOfParts>
  <Company>Deloitte &amp; Touche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Times New Roman 28pt, Line spacing 28pt Title 2 – Times New Roman</dc:title>
  <dc:creator>vyesypenko</dc:creator>
  <cp:lastModifiedBy>Dell</cp:lastModifiedBy>
  <cp:revision>2873</cp:revision>
  <cp:lastPrinted>2016-02-18T14:16:59Z</cp:lastPrinted>
  <dcterms:created xsi:type="dcterms:W3CDTF">2009-01-23T12:40:01Z</dcterms:created>
  <dcterms:modified xsi:type="dcterms:W3CDTF">2019-03-19T07:42:45Z</dcterms:modified>
</cp:coreProperties>
</file>