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9" r:id="rId3"/>
    <p:sldId id="263" r:id="rId4"/>
    <p:sldId id="271" r:id="rId5"/>
    <p:sldId id="264" r:id="rId6"/>
    <p:sldId id="268" r:id="rId7"/>
    <p:sldId id="266" r:id="rId8"/>
    <p:sldId id="275" r:id="rId9"/>
    <p:sldId id="276" r:id="rId10"/>
    <p:sldId id="278" r:id="rId11"/>
    <p:sldId id="273" r:id="rId12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AB"/>
    <a:srgbClr val="54BCEB"/>
    <a:srgbClr val="455560"/>
    <a:srgbClr val="949CA1"/>
    <a:srgbClr val="01BCFF"/>
    <a:srgbClr val="11C1FF"/>
    <a:srgbClr val="1585B7"/>
    <a:srgbClr val="009644"/>
    <a:srgbClr val="324D1F"/>
    <a:srgbClr val="517D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909" autoAdjust="0"/>
  </p:normalViewPr>
  <p:slideViewPr>
    <p:cSldViewPr snapToGrid="0">
      <p:cViewPr varScale="1">
        <p:scale>
          <a:sx n="66" d="100"/>
          <a:sy n="66" d="100"/>
        </p:scale>
        <p:origin x="8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5C380-E326-4A48-88D2-3F6049A1D34B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F9322-579E-4ACD-9E3A-E0C383CAF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13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B508C-7EB7-4659-94B7-630682746A2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695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937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92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891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236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867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48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813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217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65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247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233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6F5A2-6A1B-45B4-8812-DA45BE423075}" type="datetimeFigureOut">
              <a:rPr lang="ru-RU" smtClean="0"/>
              <a:t>18.03.2019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C3379-989E-47CB-8EC2-88FC99A337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15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5669126" y="1951494"/>
            <a:ext cx="5879322" cy="142415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2000" b="1" dirty="0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Проблематика </a:t>
            </a:r>
            <a:r>
              <a:rPr lang="uk-UA" sz="2000" b="1" dirty="0" err="1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защиты</a:t>
            </a:r>
            <a:r>
              <a:rPr lang="uk-UA" sz="2000" b="1" dirty="0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000" b="1" dirty="0" err="1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персональных</a:t>
            </a:r>
            <a:r>
              <a:rPr lang="uk-UA" sz="2000" b="1" dirty="0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000" b="1" dirty="0" err="1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данных</a:t>
            </a:r>
            <a:r>
              <a:rPr lang="uk-UA" sz="2000" b="1" dirty="0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l"/>
            <a:endParaRPr lang="ru-RU" sz="2000" b="1" dirty="0" smtClean="0">
              <a:solidFill>
                <a:srgbClr val="455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sz="2000" b="1" dirty="0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2FA</a:t>
            </a:r>
            <a:r>
              <a:rPr lang="uk-UA" sz="2000" b="1" dirty="0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</a:t>
            </a:r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инструмент </a:t>
            </a:r>
            <a:r>
              <a:rPr lang="ru-RU" sz="2000" b="1" dirty="0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защиты</a:t>
            </a:r>
            <a:endParaRPr lang="en-US" sz="2000" b="1" dirty="0" smtClean="0">
              <a:solidFill>
                <a:srgbClr val="455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</a:t>
            </a:r>
            <a:r>
              <a:rPr lang="ru-RU" sz="2000" b="1" dirty="0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 </a:t>
            </a:r>
            <a:r>
              <a:rPr lang="ru-RU" sz="2000" b="1" dirty="0" err="1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киберугроз</a:t>
            </a:r>
            <a:r>
              <a:rPr lang="ru-RU" sz="2000" b="1" dirty="0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2000" b="1" dirty="0">
              <a:solidFill>
                <a:srgbClr val="455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259901" y="1850717"/>
            <a:ext cx="15371" cy="2981115"/>
          </a:xfrm>
          <a:prstGeom prst="line">
            <a:avLst/>
          </a:prstGeom>
          <a:ln w="19050">
            <a:solidFill>
              <a:srgbClr val="455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871" y="2862059"/>
            <a:ext cx="353714" cy="35371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843" y="1897009"/>
            <a:ext cx="514806" cy="51480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588" y="4233416"/>
            <a:ext cx="598416" cy="59841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772" y="1942025"/>
            <a:ext cx="943109" cy="94310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881" y="3067689"/>
            <a:ext cx="710864" cy="71086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245" y="3269715"/>
            <a:ext cx="599091" cy="59909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279" y="3483665"/>
            <a:ext cx="604062" cy="604062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267" y="3866236"/>
            <a:ext cx="812199" cy="812199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004" y="1861056"/>
            <a:ext cx="710864" cy="710864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7571" y="8450940"/>
            <a:ext cx="710864" cy="710864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479" y="3901899"/>
            <a:ext cx="417100" cy="305493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65167">
            <a:off x="2264709" y="3573638"/>
            <a:ext cx="473506" cy="473506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762" y="2971787"/>
            <a:ext cx="384391" cy="384391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52" y="2663572"/>
            <a:ext cx="396974" cy="396974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132" y="2522168"/>
            <a:ext cx="486169" cy="486169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88" y="4233309"/>
            <a:ext cx="451451" cy="451451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486" y="2815449"/>
            <a:ext cx="628726" cy="628726"/>
          </a:xfrm>
          <a:prstGeom prst="rect">
            <a:avLst/>
          </a:prstGeom>
        </p:spPr>
      </p:pic>
      <p:sp>
        <p:nvSpPr>
          <p:cNvPr id="22" name="Заголовок 1"/>
          <p:cNvSpPr txBox="1">
            <a:spLocks/>
          </p:cNvSpPr>
          <p:nvPr/>
        </p:nvSpPr>
        <p:spPr>
          <a:xfrm>
            <a:off x="5765678" y="3929262"/>
            <a:ext cx="4074154" cy="105954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400" b="1" dirty="0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Ирина Артишук</a:t>
            </a:r>
          </a:p>
          <a:p>
            <a:pPr algn="l"/>
            <a:r>
              <a:rPr lang="en-US" sz="1400" b="1" dirty="0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Irina.Artishuk@avtor.ua</a:t>
            </a:r>
            <a:endParaRPr lang="ru-RU" sz="1400" b="1" dirty="0">
              <a:solidFill>
                <a:srgbClr val="455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89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4655" y="344072"/>
            <a:ext cx="10515600" cy="1325563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Защита</a:t>
            </a:r>
            <a:r>
              <a:rPr lang="ru-RU" sz="2000" b="1" dirty="0" smtClean="0">
                <a:solidFill>
                  <a:srgbClr val="005BA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персональных данных: в чем суть проблемы</a:t>
            </a:r>
            <a:endParaRPr lang="ru-RU" sz="2000" b="1" dirty="0">
              <a:solidFill>
                <a:srgbClr val="455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6342" y="1306286"/>
            <a:ext cx="10497457" cy="487067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/>
          </a:p>
          <a:p>
            <a:pPr>
              <a:buFont typeface="Courier New" panose="02070309020205020404" pitchFamily="49" charset="0"/>
              <a:buChar char="o"/>
            </a:pP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Баланс свободы и безопасности            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Развитие технологий и трансформация организационных практик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Ценностные аспекты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Экономические аспекты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Технические аспекты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2000" dirty="0" smtClean="0">
                <a:latin typeface="Verdana" panose="020B0604030504040204" pitchFamily="34" charset="0"/>
                <a:ea typeface="Verdana" panose="020B0604030504040204" pitchFamily="34" charset="0"/>
              </a:rPr>
              <a:t>Законодательные аспекты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361" y="3358547"/>
            <a:ext cx="3859439" cy="25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5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yarmolenkoel\Downloads\passwor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923" y="5107520"/>
            <a:ext cx="697499" cy="6974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0"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Picture 7" descr="C:\Users\yarmolenkoel\Downloads\curriculu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02" y="1745109"/>
            <a:ext cx="687587" cy="687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0"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Овал 9"/>
          <p:cNvSpPr/>
          <p:nvPr/>
        </p:nvSpPr>
        <p:spPr>
          <a:xfrm>
            <a:off x="2210961" y="1418831"/>
            <a:ext cx="1328580" cy="1298796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7047" y="1653647"/>
            <a:ext cx="697499" cy="77905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895371" y="3406507"/>
            <a:ext cx="1537947" cy="618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3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Социальной инженерии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874290" y="1768587"/>
            <a:ext cx="2516273" cy="618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3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Несанкционированного доступа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895371" y="5178107"/>
            <a:ext cx="1820310" cy="546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3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Кражи учетных данных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211756" y="1662449"/>
            <a:ext cx="2433102" cy="7797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3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Кражи конфиденциальных данных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211756" y="3380128"/>
            <a:ext cx="1820360" cy="566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3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Инсайдерской атаки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803" y="3328511"/>
            <a:ext cx="778086" cy="7780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7047" y="3260531"/>
            <a:ext cx="625252" cy="927100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8211756" y="5030906"/>
            <a:ext cx="1622390" cy="6844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3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Низкая вероятность кибератаки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89" y="5059772"/>
            <a:ext cx="841600" cy="664863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695791" y="6373702"/>
            <a:ext cx="10798119" cy="307777"/>
          </a:xfrm>
          <a:prstGeom prst="rect">
            <a:avLst/>
          </a:prstGeom>
          <a:ln w="6350"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Более </a:t>
            </a:r>
            <a:r>
              <a:rPr lang="ru-RU" sz="14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80%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кибератак происходит вследствие кражи учетных данных или применения слабых паролей</a:t>
            </a:r>
            <a:endParaRPr lang="uk-UA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396651" y="133621"/>
            <a:ext cx="8727684" cy="5673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2FA</a:t>
            </a:r>
            <a:r>
              <a:rPr lang="uk-UA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инструмент</a:t>
            </a:r>
            <a:r>
              <a:rPr lang="uk-UA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защиты</a:t>
            </a:r>
            <a:r>
              <a:rPr lang="uk-UA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персональных</a:t>
            </a:r>
            <a:r>
              <a:rPr lang="uk-UA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данных</a:t>
            </a:r>
            <a:r>
              <a:rPr lang="uk-UA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</a:p>
        </p:txBody>
      </p:sp>
      <p:sp>
        <p:nvSpPr>
          <p:cNvPr id="28" name="Овал 27"/>
          <p:cNvSpPr/>
          <p:nvPr/>
        </p:nvSpPr>
        <p:spPr>
          <a:xfrm>
            <a:off x="2191751" y="3074969"/>
            <a:ext cx="1328580" cy="1298796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2210961" y="4742805"/>
            <a:ext cx="1328580" cy="1298796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6556895" y="1418831"/>
            <a:ext cx="1328580" cy="1298796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6574562" y="3066373"/>
            <a:ext cx="1328580" cy="1298796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556894" y="4723745"/>
            <a:ext cx="1328580" cy="1298796"/>
          </a:xfrm>
          <a:prstGeom prst="ellipse">
            <a:avLst/>
          </a:prstGeom>
          <a:noFill/>
          <a:ln w="1270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ятиугольник 32"/>
          <p:cNvSpPr/>
          <p:nvPr/>
        </p:nvSpPr>
        <p:spPr>
          <a:xfrm rot="10800000">
            <a:off x="264248" y="6375141"/>
            <a:ext cx="431543" cy="306338"/>
          </a:xfrm>
          <a:prstGeom prst="homePlate">
            <a:avLst/>
          </a:prstGeom>
          <a:solidFill>
            <a:srgbClr val="54BCEB"/>
          </a:solidFill>
          <a:ln>
            <a:solidFill>
              <a:srgbClr val="54BC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51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755" y="108799"/>
            <a:ext cx="8180372" cy="748451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Хронология</a:t>
            </a:r>
            <a:r>
              <a:rPr lang="ru-RU" sz="2000" b="1" dirty="0">
                <a:solidFill>
                  <a:srgbClr val="005BA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развития средств аутентификации</a:t>
            </a:r>
          </a:p>
        </p:txBody>
      </p:sp>
      <p:pic>
        <p:nvPicPr>
          <p:cNvPr id="3" name="1-HRONO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32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100824" y="1002963"/>
            <a:ext cx="1346538" cy="1344678"/>
          </a:xfrm>
          <a:prstGeom prst="ellipse">
            <a:avLst/>
          </a:prstGeom>
          <a:noFill/>
          <a:ln w="111125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5BA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OTP</a:t>
            </a:r>
            <a:endParaRPr lang="ru-RU" sz="2400" b="1" dirty="0">
              <a:solidFill>
                <a:srgbClr val="005BA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518056" y="1005765"/>
            <a:ext cx="1346538" cy="1344678"/>
          </a:xfrm>
          <a:prstGeom prst="ellipse">
            <a:avLst/>
          </a:prstGeom>
          <a:noFill/>
          <a:ln w="111125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5BA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SMS</a:t>
            </a:r>
            <a:endParaRPr lang="ru-RU" sz="2400" b="1" dirty="0">
              <a:solidFill>
                <a:srgbClr val="005BA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581412" y="1005765"/>
            <a:ext cx="1346538" cy="1344678"/>
          </a:xfrm>
          <a:prstGeom prst="ellipse">
            <a:avLst/>
          </a:prstGeom>
          <a:noFill/>
          <a:ln w="111125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050" b="1" dirty="0">
              <a:solidFill>
                <a:srgbClr val="005BA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631" y="1296183"/>
            <a:ext cx="826516" cy="826516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9154313" y="1002963"/>
            <a:ext cx="1346538" cy="1344678"/>
          </a:xfrm>
          <a:prstGeom prst="ellipse">
            <a:avLst/>
          </a:prstGeom>
          <a:noFill/>
          <a:ln w="111125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050" b="1" dirty="0">
              <a:solidFill>
                <a:srgbClr val="005BA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464" y="1382796"/>
            <a:ext cx="854235" cy="628644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490992" y="2697251"/>
            <a:ext cx="1833989" cy="27928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простота, удобство</a:t>
            </a:r>
          </a:p>
          <a:p>
            <a:endParaRPr lang="uk-UA" sz="1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перехват</a:t>
            </a:r>
          </a:p>
          <a:p>
            <a:endParaRPr lang="uk-UA" sz="1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необходимость использования многоразовых паролей</a:t>
            </a: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уязвимость к фишен атакам</a:t>
            </a:r>
          </a:p>
          <a:p>
            <a:endParaRPr lang="uk-UA" sz="1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уязвимость к средствам социальный инженерии</a:t>
            </a:r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уязвимость сервера, который генерирует коды к атакам</a:t>
            </a:r>
            <a:endParaRPr lang="en-US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endParaRPr lang="uk-UA" sz="1000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000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56111" y="2629911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517D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endParaRPr lang="ru-RU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83175" y="2937155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ru-RU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83174" y="3246721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ru-RU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89259" y="3998612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ru-RU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83174" y="4475776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ru-RU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188742" y="4916728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ru-RU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606356" y="2690400"/>
            <a:ext cx="1770730" cy="1220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простота, удобство</a:t>
            </a: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высокая безопасность</a:t>
            </a:r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невозможность взлома</a:t>
            </a: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высокая стоимость</a:t>
            </a: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endParaRPr lang="uk-UA" sz="1000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000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04055" y="2675778"/>
            <a:ext cx="1868880" cy="34208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простота использования для программных токенов</a:t>
            </a: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необходимость использования многоразовых паролей</a:t>
            </a: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уязвимость к фишен атакам</a:t>
            </a:r>
          </a:p>
          <a:p>
            <a:endParaRPr lang="uk-UA" sz="1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уязвимость к средствам социальный инженерии</a:t>
            </a:r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уязвимость сервера генерации OTP к атакам</a:t>
            </a:r>
          </a:p>
          <a:p>
            <a:endParaRPr lang="en-US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потеря второго фактора (авторизация и программный токен на одном устройстве)</a:t>
            </a:r>
            <a:endParaRPr lang="en-US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endParaRPr lang="uk-UA" sz="1000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000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687186" y="2619084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517D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endParaRPr lang="ru-RU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738109" y="3232136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ru-RU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738109" y="3984026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ru-RU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738109" y="4429105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ru-RU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38109" y="4905852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ru-RU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738108" y="5325797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ru-RU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309765" y="2637777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517D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endParaRPr lang="ru-RU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9366" y="3553572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</a:t>
            </a:r>
            <a:endParaRPr lang="ru-RU" b="1" dirty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309766" y="2947172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517D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endParaRPr lang="ru-RU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309767" y="3250471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517D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endParaRPr lang="ru-RU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154312" y="2635795"/>
            <a:ext cx="1799433" cy="1220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высокая надежность</a:t>
            </a: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неуязвимость к атакам</a:t>
            </a: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применение криптографических алгоритмов</a:t>
            </a:r>
          </a:p>
          <a:p>
            <a:endParaRPr lang="en-US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0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endParaRPr lang="uk-UA" sz="1000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000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863519" y="2579927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517D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endParaRPr lang="ru-RU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863517" y="2892741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517D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endParaRPr lang="ru-RU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863518" y="3199552"/>
            <a:ext cx="334881" cy="3068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517D3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</a:t>
            </a:r>
            <a:endParaRPr lang="ru-RU" b="1" dirty="0">
              <a:solidFill>
                <a:srgbClr val="517D3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275473" y="6161562"/>
            <a:ext cx="9257117" cy="461665"/>
          </a:xfrm>
          <a:prstGeom prst="rect">
            <a:avLst/>
          </a:prstGeom>
          <a:ln w="6350">
            <a:noFill/>
          </a:ln>
        </p:spPr>
        <p:txBody>
          <a:bodyPr wrap="square">
            <a:spAutoFit/>
          </a:bodyPr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 сегодня при объединении таких параметров как цена</a:t>
            </a:r>
            <a:r>
              <a:rPr lang="uk-UA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удобство применения, а также защищенность от взломов и краж, наиболее оптимальные средства защиты - защищенные носители ключевой информации.</a:t>
            </a: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604142" y="177296"/>
            <a:ext cx="10143968" cy="617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Средства</a:t>
            </a:r>
            <a:r>
              <a:rPr lang="en-US" sz="2000" b="1" dirty="0" smtClean="0">
                <a:solidFill>
                  <a:srgbClr val="005BA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двухфакторной </a:t>
            </a:r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аутентификации</a:t>
            </a:r>
            <a:endParaRPr lang="uk-UA" sz="2000" b="1" dirty="0">
              <a:solidFill>
                <a:srgbClr val="455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7" name="Пятиугольник 46"/>
          <p:cNvSpPr/>
          <p:nvPr/>
        </p:nvSpPr>
        <p:spPr>
          <a:xfrm>
            <a:off x="10395687" y="6157812"/>
            <a:ext cx="704845" cy="434301"/>
          </a:xfrm>
          <a:prstGeom prst="homePlate">
            <a:avLst/>
          </a:prstGeom>
          <a:solidFill>
            <a:srgbClr val="54BCEB"/>
          </a:solidFill>
          <a:ln>
            <a:solidFill>
              <a:srgbClr val="54BC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1275473" y="2538562"/>
            <a:ext cx="1908614" cy="9427"/>
          </a:xfrm>
          <a:prstGeom prst="line">
            <a:avLst/>
          </a:prstGeom>
          <a:ln w="38100">
            <a:solidFill>
              <a:srgbClr val="455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3813659" y="2527686"/>
            <a:ext cx="1908614" cy="9427"/>
          </a:xfrm>
          <a:prstGeom prst="line">
            <a:avLst/>
          </a:prstGeom>
          <a:ln w="38100">
            <a:solidFill>
              <a:srgbClr val="455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V="1">
            <a:off x="6376565" y="2530488"/>
            <a:ext cx="1908614" cy="9427"/>
          </a:xfrm>
          <a:prstGeom prst="line">
            <a:avLst/>
          </a:prstGeom>
          <a:ln w="38100">
            <a:solidFill>
              <a:srgbClr val="455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V="1">
            <a:off x="8926861" y="2521061"/>
            <a:ext cx="1908614" cy="9427"/>
          </a:xfrm>
          <a:prstGeom prst="line">
            <a:avLst/>
          </a:prstGeom>
          <a:ln w="38100">
            <a:solidFill>
              <a:srgbClr val="455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91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568938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Что</a:t>
            </a:r>
            <a:r>
              <a:rPr lang="ru-RU" sz="2000" b="1" dirty="0" smtClean="0">
                <a:solidFill>
                  <a:srgbClr val="005BA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такое 2</a:t>
            </a:r>
            <a:r>
              <a:rPr lang="en-US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 </a:t>
            </a:r>
            <a:r>
              <a:rPr lang="uk-UA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ru-RU" sz="2000" b="1" dirty="0">
              <a:solidFill>
                <a:srgbClr val="455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255307" y="1311308"/>
            <a:ext cx="9525000" cy="48387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5166907" y="3277239"/>
            <a:ext cx="1701801" cy="1707102"/>
          </a:xfrm>
          <a:prstGeom prst="ellipse">
            <a:avLst/>
          </a:prstGeom>
          <a:noFill/>
          <a:ln w="111125">
            <a:solidFill>
              <a:srgbClr val="4555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b="1" dirty="0" smtClean="0">
                <a:solidFill>
                  <a:srgbClr val="005BA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en-US" sz="3200" b="1" dirty="0" smtClean="0">
                <a:solidFill>
                  <a:srgbClr val="005BA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</a:t>
            </a:r>
            <a:endParaRPr lang="ru-RU" sz="3200" b="1" dirty="0">
              <a:solidFill>
                <a:srgbClr val="005BA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68144" y="3082958"/>
            <a:ext cx="2908300" cy="2171700"/>
          </a:xfrm>
          <a:prstGeom prst="rect">
            <a:avLst/>
          </a:prstGeom>
          <a:solidFill>
            <a:schemeClr val="bg1"/>
          </a:solidFill>
          <a:ln w="25400">
            <a:solidFill>
              <a:srgbClr val="54BC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533772" y="3082958"/>
            <a:ext cx="2908300" cy="2171700"/>
          </a:xfrm>
          <a:prstGeom prst="rect">
            <a:avLst/>
          </a:prstGeom>
          <a:solidFill>
            <a:schemeClr val="bg1"/>
          </a:solidFill>
          <a:ln w="25400">
            <a:solidFill>
              <a:srgbClr val="54BC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703285" y="2402967"/>
            <a:ext cx="662747" cy="699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dirty="0">
                <a:solidFill>
                  <a:srgbClr val="005BAB"/>
                </a:solidFill>
                <a:latin typeface="Lucida Calligraphy" panose="03010101010101010101" pitchFamily="66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ru-RU" sz="6000" dirty="0">
              <a:solidFill>
                <a:srgbClr val="005BAB"/>
              </a:solidFill>
              <a:latin typeface="Segoe Print" panose="02000600000000000000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12903" y="2455159"/>
            <a:ext cx="662747" cy="627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dirty="0" smtClean="0">
                <a:solidFill>
                  <a:srgbClr val="005BAB"/>
                </a:solidFill>
                <a:latin typeface="Lucida Calligraphy" panose="03010101010101010101" pitchFamily="66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endParaRPr lang="ru-RU" sz="6000" dirty="0">
              <a:solidFill>
                <a:srgbClr val="005BAB"/>
              </a:solidFill>
              <a:latin typeface="Segoe Print" panose="02000600000000000000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3876" y="3409848"/>
            <a:ext cx="857017" cy="14418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363" y="2954878"/>
            <a:ext cx="2427859" cy="242785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1500">
            <a:off x="8077544" y="4231084"/>
            <a:ext cx="1001067" cy="10010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684" y="3319832"/>
            <a:ext cx="1037241" cy="102167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962523" y="1627128"/>
            <a:ext cx="46025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005BA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Двухфакторная </a:t>
            </a:r>
            <a:r>
              <a:rPr lang="ru-RU" b="1" dirty="0" smtClean="0">
                <a:solidFill>
                  <a:srgbClr val="005BA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аутентификация</a:t>
            </a:r>
            <a:endParaRPr lang="ru-RU" dirty="0">
              <a:solidFill>
                <a:srgbClr val="005BAB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 flipV="1">
            <a:off x="6928375" y="4168807"/>
            <a:ext cx="592697" cy="1"/>
          </a:xfrm>
          <a:prstGeom prst="straightConnector1">
            <a:avLst/>
          </a:prstGeom>
          <a:ln w="57150">
            <a:solidFill>
              <a:srgbClr val="54BCE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4488772" y="4168807"/>
            <a:ext cx="618468" cy="84"/>
          </a:xfrm>
          <a:prstGeom prst="straightConnector1">
            <a:avLst/>
          </a:prstGeom>
          <a:ln w="57150">
            <a:solidFill>
              <a:srgbClr val="54BCEB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05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638" y="1262230"/>
            <a:ext cx="2359956" cy="1039856"/>
          </a:xfrm>
          <a:prstGeom prst="rect">
            <a:avLst/>
          </a:prstGeom>
          <a:ln>
            <a:solidFill>
              <a:srgbClr val="005BAB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638" y="4689390"/>
            <a:ext cx="4011988" cy="1779685"/>
          </a:xfrm>
          <a:prstGeom prst="rect">
            <a:avLst/>
          </a:prstGeom>
          <a:ln>
            <a:solidFill>
              <a:srgbClr val="005BAB"/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8749981" y="1011009"/>
            <a:ext cx="508814" cy="309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b="1" dirty="0">
                <a:solidFill>
                  <a:srgbClr val="01BCFF"/>
                </a:solidFill>
                <a:latin typeface="Segoe UI Light" panose="020B0502040204020203" pitchFamily="34" charset="0"/>
                <a:ea typeface="Yu Gothic Light" panose="020B0300000000000000" pitchFamily="34" charset="-128"/>
                <a:cs typeface="Segoe UI Light" panose="020B0502040204020203" pitchFamily="34" charset="0"/>
              </a:rPr>
              <a:t>СА</a:t>
            </a:r>
            <a:endParaRPr lang="ru-RU" b="1" dirty="0">
              <a:solidFill>
                <a:srgbClr val="01BCFF"/>
              </a:solidFill>
              <a:latin typeface="Segoe UI Light" panose="020B0502040204020203" pitchFamily="34" charset="0"/>
              <a:ea typeface="Yu Gothic Light" panose="020B0300000000000000" pitchFamily="34" charset="-128"/>
              <a:cs typeface="Segoe UI Light" panose="020B0502040204020203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5020" y="1098055"/>
            <a:ext cx="975374" cy="20884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4168" y="1290942"/>
            <a:ext cx="1451784" cy="973116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7751596" y="1030673"/>
            <a:ext cx="1517031" cy="1282523"/>
          </a:xfrm>
          <a:prstGeom prst="rect">
            <a:avLst/>
          </a:prstGeom>
          <a:noFill/>
          <a:ln w="12700">
            <a:solidFill>
              <a:srgbClr val="54BC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581" y="4833479"/>
            <a:ext cx="1234969" cy="1234969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7693270" y="4689390"/>
            <a:ext cx="1707927" cy="1779685"/>
          </a:xfrm>
          <a:prstGeom prst="rect">
            <a:avLst/>
          </a:prstGeom>
          <a:noFill/>
          <a:ln w="12700">
            <a:solidFill>
              <a:srgbClr val="54BC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720" y="6075231"/>
            <a:ext cx="432036" cy="295521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5445438" y="1734545"/>
            <a:ext cx="2182761" cy="384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Публикация сертификата пользователя</a:t>
            </a:r>
          </a:p>
        </p:txBody>
      </p:sp>
      <p:sp>
        <p:nvSpPr>
          <p:cNvPr id="39" name="Прямоугольник 38"/>
          <p:cNvSpPr/>
          <p:nvPr/>
        </p:nvSpPr>
        <p:spPr>
          <a:xfrm rot="16200000">
            <a:off x="7624820" y="3271718"/>
            <a:ext cx="2229382" cy="384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Генерация ключевых данных</a:t>
            </a: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8516756" y="2506083"/>
            <a:ext cx="0" cy="2069604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367066" y="2380700"/>
            <a:ext cx="9942" cy="2204476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>
            <a:off x="5349200" y="1730218"/>
            <a:ext cx="211393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>
            <a:off x="6948280" y="5579232"/>
            <a:ext cx="679919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 rot="16200000">
            <a:off x="2478365" y="3258488"/>
            <a:ext cx="2249845" cy="384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Авторизация</a:t>
            </a:r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 </a:t>
            </a:r>
            <a:r>
              <a:rPr lang="en-US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Active Directory</a:t>
            </a:r>
            <a:endParaRPr lang="ru-RU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718797" y="3408609"/>
            <a:ext cx="1069507" cy="5815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AVTOR RSA Cryptographic Provider</a:t>
            </a:r>
            <a:endParaRPr lang="ru-RU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3" name="Заголовок 1"/>
          <p:cNvSpPr>
            <a:spLocks noGrp="1"/>
          </p:cNvSpPr>
          <p:nvPr>
            <p:ph type="title"/>
          </p:nvPr>
        </p:nvSpPr>
        <p:spPr>
          <a:xfrm>
            <a:off x="506704" y="252101"/>
            <a:ext cx="7840883" cy="52129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Принцип работы двухфакторной авторизации</a:t>
            </a: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927" y="3408609"/>
            <a:ext cx="491955" cy="491955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4087005" y="3198826"/>
            <a:ext cx="1731772" cy="973395"/>
          </a:xfrm>
          <a:prstGeom prst="rect">
            <a:avLst/>
          </a:prstGeom>
          <a:noFill/>
          <a:ln>
            <a:solidFill>
              <a:srgbClr val="54BC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4952893" y="4211549"/>
            <a:ext cx="2567" cy="38011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249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7029" y="189441"/>
            <a:ext cx="8277598" cy="535937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Мобильная аутентификация + ЭЦП</a:t>
            </a:r>
            <a:endParaRPr lang="ru-RU" sz="2200" b="1" dirty="0">
              <a:solidFill>
                <a:srgbClr val="4555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7517394" y="847650"/>
            <a:ext cx="1738266" cy="1744380"/>
          </a:xfrm>
          <a:prstGeom prst="round2Diag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7517393" y="2836574"/>
            <a:ext cx="1738266" cy="1744380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7517393" y="4825498"/>
            <a:ext cx="1738266" cy="1744380"/>
          </a:xfrm>
          <a:prstGeom prst="round2Diag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824" y="1827642"/>
            <a:ext cx="1743706" cy="3544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7" name="Прямоугольник 26"/>
          <p:cNvSpPr/>
          <p:nvPr/>
        </p:nvSpPr>
        <p:spPr>
          <a:xfrm>
            <a:off x="3233735" y="5471352"/>
            <a:ext cx="1743706" cy="226336"/>
          </a:xfrm>
          <a:prstGeom prst="rect">
            <a:avLst/>
          </a:prstGeom>
          <a:solidFill>
            <a:srgbClr val="009E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endParaRPr lang="ru-RU" sz="95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ru-RU" sz="950" b="1" dirty="0">
                <a:latin typeface="Verdana" panose="020B0604030504040204" pitchFamily="34" charset="0"/>
                <a:ea typeface="Verdana" panose="020B0604030504040204" pitchFamily="34" charset="0"/>
              </a:rPr>
              <a:t>Мобильны</a:t>
            </a:r>
            <a:r>
              <a:rPr lang="uk-UA" sz="950" b="1" dirty="0">
                <a:latin typeface="Verdana" panose="020B0604030504040204" pitchFamily="34" charset="0"/>
                <a:ea typeface="Verdana" panose="020B0604030504040204" pitchFamily="34" charset="0"/>
              </a:rPr>
              <a:t>е </a:t>
            </a:r>
            <a:r>
              <a:rPr lang="ru-RU" sz="950" b="1" dirty="0">
                <a:latin typeface="Verdana" panose="020B0604030504040204" pitchFamily="34" charset="0"/>
                <a:ea typeface="Verdana" panose="020B0604030504040204" pitchFamily="34" charset="0"/>
              </a:rPr>
              <a:t>устройства</a:t>
            </a:r>
          </a:p>
          <a:p>
            <a:pPr algn="ctr"/>
            <a:endParaRPr lang="ru-RU" sz="950" dirty="0"/>
          </a:p>
        </p:txBody>
      </p:sp>
      <p:sp>
        <p:nvSpPr>
          <p:cNvPr id="28" name="Прямоугольник 27"/>
          <p:cNvSpPr/>
          <p:nvPr/>
        </p:nvSpPr>
        <p:spPr>
          <a:xfrm rot="5400000">
            <a:off x="6797425" y="3568438"/>
            <a:ext cx="5722226" cy="280657"/>
          </a:xfrm>
          <a:prstGeom prst="rect">
            <a:avLst/>
          </a:prstGeom>
          <a:solidFill>
            <a:srgbClr val="004E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Средства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биометрической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аутентификации</a:t>
            </a:r>
            <a:endParaRPr lang="ru-RU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9" name="Левая фигурная скобка 28"/>
          <p:cNvSpPr/>
          <p:nvPr/>
        </p:nvSpPr>
        <p:spPr>
          <a:xfrm>
            <a:off x="6933446" y="847650"/>
            <a:ext cx="452673" cy="5722228"/>
          </a:xfrm>
          <a:prstGeom prst="leftBrace">
            <a:avLst/>
          </a:prstGeom>
          <a:ln w="12700">
            <a:solidFill>
              <a:srgbClr val="005CA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5664747" y="3317977"/>
            <a:ext cx="803656" cy="781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8000" b="1" dirty="0">
                <a:solidFill>
                  <a:srgbClr val="133F8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60045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8497" y="221971"/>
            <a:ext cx="7886700" cy="603595"/>
          </a:xfrm>
        </p:spPr>
        <p:txBody>
          <a:bodyPr>
            <a:normAutofit/>
          </a:bodyPr>
          <a:lstStyle/>
          <a:p>
            <a:r>
              <a:rPr lang="ru-RU" sz="22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Средства безопасной аутентификации</a:t>
            </a:r>
            <a:endParaRPr lang="ru-RU" sz="2200" b="1" dirty="0">
              <a:solidFill>
                <a:srgbClr val="4555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87" y="725123"/>
            <a:ext cx="6649649" cy="2546247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906226" y="3472723"/>
            <a:ext cx="8289013" cy="0"/>
          </a:xfrm>
          <a:prstGeom prst="line">
            <a:avLst/>
          </a:prstGeom>
          <a:ln>
            <a:solidFill>
              <a:srgbClr val="4555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635" y="3674078"/>
            <a:ext cx="5500082" cy="318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2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949" y="305653"/>
            <a:ext cx="10472622" cy="440632"/>
          </a:xfrm>
        </p:spPr>
        <p:txBody>
          <a:bodyPr>
            <a:normAutofit fontScale="90000"/>
          </a:bodyPr>
          <a:lstStyle/>
          <a:p>
            <a:r>
              <a:rPr lang="uk-UA" sz="24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Нормативно</a:t>
            </a:r>
            <a:r>
              <a:rPr lang="uk-UA" sz="2000" b="1" dirty="0" smtClean="0">
                <a:solidFill>
                  <a:srgbClr val="005BA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2400" b="1" dirty="0" err="1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правовые</a:t>
            </a:r>
            <a:r>
              <a:rPr lang="uk-UA" sz="24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400" b="1" dirty="0" err="1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акты</a:t>
            </a:r>
            <a:r>
              <a:rPr lang="uk-UA" sz="24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400" b="1" dirty="0" err="1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относительно</a:t>
            </a:r>
            <a:r>
              <a:rPr lang="uk-UA" sz="24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400" b="1" dirty="0" err="1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двухфакторной</a:t>
            </a:r>
            <a:r>
              <a:rPr lang="uk-UA" sz="24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uk-UA" sz="2400" b="1" dirty="0" err="1" smtClean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аутентификации</a:t>
            </a:r>
            <a:endParaRPr lang="ru-RU" sz="2400" b="1" dirty="0">
              <a:solidFill>
                <a:srgbClr val="4555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70744" y="1520984"/>
            <a:ext cx="4252830" cy="23280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Закон </a:t>
            </a:r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«П</a:t>
            </a:r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ро основні засади забезпечення кібербезпеки України»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Закон «Про </a:t>
            </a:r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захист інформації в інформаційно-телекомунікаційних </a:t>
            </a:r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системах»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Закон «Про захист персональних даних</a:t>
            </a:r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Постанова КМУ № 373 «</a:t>
            </a:r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 </a:t>
            </a:r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затвердження </a:t>
            </a:r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Правил </a:t>
            </a:r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забезпечення захисту інформації в інформаційних</a:t>
            </a:r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телекомунікаційних та інформаційно-телекомунікаційних </a:t>
            </a:r>
            <a:r>
              <a:rPr lang="ru-RU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системах</a:t>
            </a:r>
            <a:r>
              <a:rPr lang="uk-UA" sz="1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uk-UA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70743" y="1019674"/>
            <a:ext cx="8447314" cy="273388"/>
          </a:xfrm>
          <a:prstGeom prst="rect">
            <a:avLst/>
          </a:prstGeom>
          <a:solidFill>
            <a:srgbClr val="005BAB"/>
          </a:solidFill>
          <a:ln>
            <a:solidFill>
              <a:srgbClr val="005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Нормативно-</a:t>
            </a:r>
            <a:r>
              <a:rPr lang="uk-UA" sz="10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правовые</a:t>
            </a:r>
            <a:r>
              <a:rPr lang="uk-UA" sz="1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акты</a:t>
            </a:r>
            <a:r>
              <a:rPr lang="uk-UA" sz="1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 </a:t>
            </a:r>
            <a:r>
              <a:rPr lang="uk-UA" sz="10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сфере</a:t>
            </a:r>
            <a:r>
              <a:rPr lang="uk-UA" sz="1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защиты</a:t>
            </a:r>
            <a:r>
              <a:rPr lang="uk-UA" sz="10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информации</a:t>
            </a:r>
            <a:endParaRPr lang="ru-RU" sz="1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75011" y="1484773"/>
            <a:ext cx="3341446" cy="111969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uk-UA" sz="1000" dirty="0">
                <a:solidFill>
                  <a:srgbClr val="0096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Постанова НБУ №95 «</a:t>
            </a:r>
            <a:r>
              <a:rPr lang="ru-RU" sz="1000" dirty="0">
                <a:solidFill>
                  <a:srgbClr val="0096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 </a:t>
            </a:r>
            <a:r>
              <a:rPr lang="uk-UA" sz="1000" dirty="0">
                <a:solidFill>
                  <a:srgbClr val="0096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затвердження Положення про організацію заходів із забезпечення інформаційної безпеки в банківській системі України</a:t>
            </a:r>
            <a:r>
              <a:rPr lang="uk-UA" sz="1000" dirty="0">
                <a:solidFill>
                  <a:srgbClr val="00964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ru-RU" sz="1000" dirty="0">
              <a:solidFill>
                <a:srgbClr val="00964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10800000">
            <a:off x="7857068" y="2779809"/>
            <a:ext cx="425174" cy="281286"/>
          </a:xfrm>
          <a:prstGeom prst="triangle">
            <a:avLst/>
          </a:prstGeom>
          <a:solidFill>
            <a:srgbClr val="005CAB"/>
          </a:solidFill>
          <a:ln>
            <a:solidFill>
              <a:srgbClr val="005C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4133547" y="4042475"/>
            <a:ext cx="425174" cy="281286"/>
          </a:xfrm>
          <a:prstGeom prst="triangle">
            <a:avLst/>
          </a:prstGeom>
          <a:solidFill>
            <a:srgbClr val="005CAB"/>
          </a:solidFill>
          <a:ln>
            <a:solidFill>
              <a:srgbClr val="005C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72344" y="4448823"/>
            <a:ext cx="4151230" cy="7116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Отсутсвует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требование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про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обязательное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использование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многофакторной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аутентификации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даже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в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объектах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критических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инфраструктур</a:t>
            </a:r>
            <a:endParaRPr lang="ru-RU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75011" y="3190392"/>
            <a:ext cx="3443046" cy="8520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Требуется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обязательное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использование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многофакторной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аутентификации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для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обеспечения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защиты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кртически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уязвимых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елементов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банковской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uk-UA" sz="1000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системы</a:t>
            </a:r>
            <a:r>
              <a:rPr lang="uk-UA" sz="10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ru-RU" sz="1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77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solidFill>
                  <a:srgbClr val="455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Инструменты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9225"/>
            <a:ext cx="10515600" cy="4351338"/>
          </a:xfrm>
        </p:spPr>
        <p:txBody>
          <a:bodyPr/>
          <a:lstStyle/>
          <a:p>
            <a:pPr marL="0" lvl="0" indent="0">
              <a:buNone/>
            </a:pPr>
            <a:endParaRPr lang="ru-RU" sz="2600" dirty="0">
              <a:solidFill>
                <a:prstClr val="black"/>
              </a:solidFill>
            </a:endParaRPr>
          </a:p>
          <a:p>
            <a:pPr lvl="0"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Международные принципы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Законодательство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Ответственность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Стандарты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Технологии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ru-RU" sz="2000" dirty="0" smtClean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Образованность и просвещение</a:t>
            </a:r>
            <a:endParaRPr lang="ru-R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803" y="918879"/>
            <a:ext cx="2921454" cy="365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ÐÐ°ÑÑÐ¸Ð½ÐºÐ¸ Ð¿Ð¾ Ð·Ð°Ð¿ÑÐ¾ÑÑ Ð·Ð½Ð°Ðº Ð²Ð¾ÑÐºÐ»Ð¸ÑÐ°ÑÐµÐ»ÑÐ½ÑÐ¹ Ð·Ð½Ð°Ð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ÐÐ°ÑÑÐ¸Ð½ÐºÐ¸ Ð¿Ð¾ Ð·Ð°Ð¿ÑÐ¾ÑÑ Ð·Ð½Ð°Ðº Ð²Ð¾ÑÐºÐ»Ð¸ÑÐ°ÑÐµÐ»ÑÐ½ÑÐ¹ Ð·Ð½Ð°Ðº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8549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4280</TotalTime>
  <Words>371</Words>
  <Application>Microsoft Office PowerPoint</Application>
  <PresentationFormat>Широкоэкранный</PresentationFormat>
  <Paragraphs>131</Paragraphs>
  <Slides>11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2" baseType="lpstr">
      <vt:lpstr>Yu Gothic Light</vt:lpstr>
      <vt:lpstr>Arial</vt:lpstr>
      <vt:lpstr>Calibri</vt:lpstr>
      <vt:lpstr>Calibri Light</vt:lpstr>
      <vt:lpstr>Courier New</vt:lpstr>
      <vt:lpstr>Lucida Calligraphy</vt:lpstr>
      <vt:lpstr>Segoe Print</vt:lpstr>
      <vt:lpstr>Segoe UI Light</vt:lpstr>
      <vt:lpstr>Verdana</vt:lpstr>
      <vt:lpstr>Wingdings</vt:lpstr>
      <vt:lpstr>Тема Office</vt:lpstr>
      <vt:lpstr>Презентация PowerPoint</vt:lpstr>
      <vt:lpstr>Защита персональных данных: в чем суть проблемы</vt:lpstr>
      <vt:lpstr>Презентация PowerPoint</vt:lpstr>
      <vt:lpstr>Хронология развития средств аутентификации</vt:lpstr>
      <vt:lpstr>Презентация PowerPoint</vt:lpstr>
      <vt:lpstr>Что такое 2FA ?</vt:lpstr>
      <vt:lpstr>Принцип работы двухфакторной авторизации</vt:lpstr>
      <vt:lpstr>Мобильная аутентификация + ЭЦП</vt:lpstr>
      <vt:lpstr>Средства безопасной аутентификации</vt:lpstr>
      <vt:lpstr>Нормативно правовые акты относительно двухфакторной аутентификации</vt:lpstr>
      <vt:lpstr>Инструменты</vt:lpstr>
    </vt:vector>
  </TitlesOfParts>
  <Company>IT-Integrator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Ярмоленко Елена</dc:creator>
  <cp:lastModifiedBy>Артишук Ирина</cp:lastModifiedBy>
  <cp:revision>298</cp:revision>
  <cp:lastPrinted>2018-06-26T12:20:07Z</cp:lastPrinted>
  <dcterms:created xsi:type="dcterms:W3CDTF">2018-06-12T09:48:53Z</dcterms:created>
  <dcterms:modified xsi:type="dcterms:W3CDTF">2019-03-19T09:12:29Z</dcterms:modified>
</cp:coreProperties>
</file>