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66" r:id="rId1"/>
    <p:sldMasterId id="2147483667" r:id="rId2"/>
  </p:sldMasterIdLst>
  <p:notesMasterIdLst>
    <p:notesMasterId r:id="rId16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</p:sldIdLst>
  <p:sldSz cx="9144000" cy="5143500" type="screen16x9"/>
  <p:notesSz cx="6858000" cy="9144000"/>
  <p:embeddedFontLst>
    <p:embeddedFont>
      <p:font typeface="Roboto" panose="020B0604020202020204" charset="0"/>
      <p:regular r:id="rId17"/>
      <p:bold r:id="rId18"/>
      <p:italic r:id="rId19"/>
      <p:boldItalic r:id="rId20"/>
    </p:embeddedFont>
    <p:embeddedFont>
      <p:font typeface="Roboto Medium" panose="020B0604020202020204" charset="0"/>
      <p:regular r:id="rId21"/>
      <p:bold r:id="rId22"/>
      <p:italic r:id="rId23"/>
      <p:boldItalic r:id="rId24"/>
    </p:embeddedFont>
    <p:embeddedFont>
      <p:font typeface="Roboto Black" panose="020B0604020202020204" charset="0"/>
      <p:bold r:id="rId25"/>
      <p:boldItalic r:id="rId26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3" d="100"/>
          <a:sy n="93" d="100"/>
        </p:scale>
        <p:origin x="726" y="78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font" Target="fonts/font2.fntdata"/><Relationship Id="rId26" Type="http://schemas.openxmlformats.org/officeDocument/2006/relationships/font" Target="fonts/font10.fntdata"/><Relationship Id="rId3" Type="http://schemas.openxmlformats.org/officeDocument/2006/relationships/slide" Target="slides/slide1.xml"/><Relationship Id="rId21" Type="http://schemas.openxmlformats.org/officeDocument/2006/relationships/font" Target="fonts/font5.fntdata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font" Target="fonts/font1.fntdata"/><Relationship Id="rId25" Type="http://schemas.openxmlformats.org/officeDocument/2006/relationships/font" Target="fonts/font9.fntdata"/><Relationship Id="rId2" Type="http://schemas.openxmlformats.org/officeDocument/2006/relationships/slideMaster" Target="slideMasters/slideMaster2.xml"/><Relationship Id="rId16" Type="http://schemas.openxmlformats.org/officeDocument/2006/relationships/notesMaster" Target="notesMasters/notesMaster1.xml"/><Relationship Id="rId20" Type="http://schemas.openxmlformats.org/officeDocument/2006/relationships/font" Target="fonts/font4.fntdata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font" Target="fonts/font8.fntdata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font" Target="fonts/font7.fntdata"/><Relationship Id="rId28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font" Target="fonts/font3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font" Target="fonts/font6.fntdata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376037102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g4d2c579dfc_0_19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" name="Google Shape;78;g4d2c579dfc_0_19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935721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g4d2c579dfc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" name="Google Shape;84;g4d2c579dfc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31138867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g4d2c579dfc_0_26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" name="Google Shape;92;g4d2c579dfc_0_26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23515847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g4d2c579dfc_0_2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8" name="Google Shape;98;g4d2c579dfc_0_2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17801741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g4d2c579dfc_0_28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0" name="Google Shape;110;g4d2c579dfc_0_28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55429575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g4d2c579dfc_0_26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6" name="Google Shape;116;g4d2c579dfc_0_26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99104980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g4d2c579dfc_0_2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2" name="Google Shape;122;g4d2c579dfc_0_23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57698060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g4d2c579dfc_0_28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3" name="Google Shape;133;g4d2c579dfc_0_28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07988263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g4d2c579dfc_0_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9" name="Google Shape;139;g4d2c579dfc_0_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92820555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g4d2c579dfc_0_24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5" name="Google Shape;145;g4d2c579dfc_0_24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84998467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g4d2c579dfc_0_29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6" name="Google Shape;156;g4d2c579dfc_0_29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5650698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g4d2c579dfc_0_27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2" name="Google Shape;162;g4d2c579dfc_0_27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51860549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g4d2c579dfc_0_30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8" name="Google Shape;168;g4d2c579dfc_0_30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79020053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56" name="Google Shape;56;p14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-2070" y="0"/>
            <a:ext cx="9146070" cy="51435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57" name="Google Shape;57;p14"/>
          <p:cNvCxnSpPr/>
          <p:nvPr/>
        </p:nvCxnSpPr>
        <p:spPr>
          <a:xfrm>
            <a:off x="547825" y="3439375"/>
            <a:ext cx="4770600" cy="60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Раздел" type="secHead">
  <p:cSld name="SECTION_HEADER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" name="Google Shape;59;p15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9146112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60" name="Google Shape;60;p15"/>
          <p:cNvSpPr txBox="1">
            <a:spLocks noGrp="1"/>
          </p:cNvSpPr>
          <p:nvPr>
            <p:ph type="title"/>
          </p:nvPr>
        </p:nvSpPr>
        <p:spPr>
          <a:xfrm>
            <a:off x="311700" y="1922250"/>
            <a:ext cx="5624400" cy="2345100"/>
          </a:xfrm>
          <a:prstGeom prst="rect">
            <a:avLst/>
          </a:prstGeom>
        </p:spPr>
        <p:txBody>
          <a:bodyPr spcFirstLastPara="1" wrap="square" lIns="0" tIns="0" rIns="0" bIns="0" anchor="t" anchorCtr="0"/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61" name="Google Shape;61;p1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+текст">
  <p:cSld name="CUSTOM"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" name="Google Shape;63;p16"/>
          <p:cNvPicPr preferRelativeResize="0"/>
          <p:nvPr/>
        </p:nvPicPr>
        <p:blipFill rotWithShape="1">
          <a:blip r:embed="rId2">
            <a:alphaModFix/>
          </a:blip>
          <a:srcRect t="59" b="59"/>
          <a:stretch/>
        </p:blipFill>
        <p:spPr>
          <a:xfrm>
            <a:off x="0" y="0"/>
            <a:ext cx="2160000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64" name="Google Shape;64;p16"/>
          <p:cNvSpPr txBox="1">
            <a:spLocks noGrp="1"/>
          </p:cNvSpPr>
          <p:nvPr>
            <p:ph type="title"/>
          </p:nvPr>
        </p:nvSpPr>
        <p:spPr>
          <a:xfrm>
            <a:off x="2320000" y="120000"/>
            <a:ext cx="6696000" cy="7119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endParaRPr/>
          </a:p>
        </p:txBody>
      </p:sp>
      <p:sp>
        <p:nvSpPr>
          <p:cNvPr id="65" name="Google Shape;65;p16"/>
          <p:cNvSpPr txBox="1">
            <a:spLocks noGrp="1"/>
          </p:cNvSpPr>
          <p:nvPr>
            <p:ph type="body" idx="1"/>
          </p:nvPr>
        </p:nvSpPr>
        <p:spPr>
          <a:xfrm>
            <a:off x="2340500" y="1308275"/>
            <a:ext cx="5907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55600" rtl="0">
              <a:spcBef>
                <a:spcPts val="0"/>
              </a:spcBef>
              <a:spcAft>
                <a:spcPts val="0"/>
              </a:spcAft>
              <a:buClr>
                <a:srgbClr val="F0582C"/>
              </a:buClr>
              <a:buSzPts val="2000"/>
              <a:buChar char="●"/>
              <a:defRPr sz="2000">
                <a:solidFill>
                  <a:srgbClr val="000000"/>
                </a:solidFill>
              </a:defRPr>
            </a:lvl1pPr>
            <a:lvl2pPr marL="914400" lvl="1" indent="-342900" rtl="0">
              <a:spcBef>
                <a:spcPts val="1600"/>
              </a:spcBef>
              <a:spcAft>
                <a:spcPts val="0"/>
              </a:spcAft>
              <a:buClr>
                <a:srgbClr val="F0582C"/>
              </a:buClr>
              <a:buSzPts val="1800"/>
              <a:buChar char="○"/>
              <a:defRPr sz="1800"/>
            </a:lvl2pPr>
            <a:lvl3pPr marL="1371600" lvl="2" indent="-317500" rtl="0">
              <a:spcBef>
                <a:spcPts val="1600"/>
              </a:spcBef>
              <a:spcAft>
                <a:spcPts val="0"/>
              </a:spcAft>
              <a:buClr>
                <a:srgbClr val="F0582C"/>
              </a:buClr>
              <a:buSzPts val="1400"/>
              <a:buChar char="■"/>
              <a:defRPr/>
            </a:lvl3pPr>
            <a:lvl4pPr marL="1828800" lvl="3" indent="-317500" rtl="0">
              <a:spcBef>
                <a:spcPts val="1600"/>
              </a:spcBef>
              <a:spcAft>
                <a:spcPts val="0"/>
              </a:spcAft>
              <a:buClr>
                <a:srgbClr val="F0582C"/>
              </a:buClr>
              <a:buSzPts val="1400"/>
              <a:buChar char="●"/>
              <a:defRPr/>
            </a:lvl4pPr>
            <a:lvl5pPr marL="2286000" lvl="4" indent="-317500" rtl="0">
              <a:spcBef>
                <a:spcPts val="1600"/>
              </a:spcBef>
              <a:spcAft>
                <a:spcPts val="0"/>
              </a:spcAft>
              <a:buClr>
                <a:srgbClr val="F0582C"/>
              </a:buClr>
              <a:buSzPts val="1400"/>
              <a:buChar char="○"/>
              <a:defRPr/>
            </a:lvl5pPr>
            <a:lvl6pPr marL="2743200" lvl="5" indent="-317500" rtl="0">
              <a:spcBef>
                <a:spcPts val="1600"/>
              </a:spcBef>
              <a:spcAft>
                <a:spcPts val="0"/>
              </a:spcAft>
              <a:buClr>
                <a:srgbClr val="F0582C"/>
              </a:buClr>
              <a:buSzPts val="1400"/>
              <a:buChar char="■"/>
              <a:defRPr/>
            </a:lvl6pPr>
            <a:lvl7pPr marL="3200400" lvl="6" indent="-317500" rtl="0">
              <a:spcBef>
                <a:spcPts val="1600"/>
              </a:spcBef>
              <a:spcAft>
                <a:spcPts val="0"/>
              </a:spcAft>
              <a:buClr>
                <a:srgbClr val="F0582C"/>
              </a:buClr>
              <a:buSzPts val="1400"/>
              <a:buChar char="●"/>
              <a:defRPr/>
            </a:lvl7pPr>
            <a:lvl8pPr marL="3657600" lvl="7" indent="-317500" rtl="0">
              <a:spcBef>
                <a:spcPts val="1600"/>
              </a:spcBef>
              <a:spcAft>
                <a:spcPts val="0"/>
              </a:spcAft>
              <a:buClr>
                <a:srgbClr val="F0582C"/>
              </a:buClr>
              <a:buSzPts val="1400"/>
              <a:buChar char="○"/>
              <a:defRPr/>
            </a:lvl8pPr>
            <a:lvl9pPr marL="4114800" lvl="8" indent="-317500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cxnSp>
        <p:nvCxnSpPr>
          <p:cNvPr id="66" name="Google Shape;66;p16"/>
          <p:cNvCxnSpPr/>
          <p:nvPr/>
        </p:nvCxnSpPr>
        <p:spPr>
          <a:xfrm>
            <a:off x="2451975" y="971016"/>
            <a:ext cx="6721800" cy="0"/>
          </a:xfrm>
          <a:prstGeom prst="straightConnector1">
            <a:avLst/>
          </a:prstGeom>
          <a:noFill/>
          <a:ln w="9525" cap="flat" cmpd="sng">
            <a:solidFill>
              <a:srgbClr val="F0582C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67" name="Google Shape;67;p16"/>
          <p:cNvSpPr/>
          <p:nvPr/>
        </p:nvSpPr>
        <p:spPr>
          <a:xfrm>
            <a:off x="8243700" y="971025"/>
            <a:ext cx="930000" cy="63300"/>
          </a:xfrm>
          <a:prstGeom prst="rect">
            <a:avLst/>
          </a:prstGeom>
          <a:solidFill>
            <a:srgbClr val="F0582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1361">
          <p15:clr>
            <a:srgbClr val="F9AD4C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Путая страница">
  <p:cSld name="CUSTOM_1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" name="Google Shape;69;p17"/>
          <p:cNvPicPr preferRelativeResize="0"/>
          <p:nvPr/>
        </p:nvPicPr>
        <p:blipFill rotWithShape="1">
          <a:blip r:embed="rId2">
            <a:alphaModFix/>
          </a:blip>
          <a:srcRect t="59" b="59"/>
          <a:stretch/>
        </p:blipFill>
        <p:spPr>
          <a:xfrm>
            <a:off x="0" y="0"/>
            <a:ext cx="2160000" cy="5143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1928">
          <p15:clr>
            <a:srgbClr val="F9AD4C"/>
          </p15:clr>
        </p15:guide>
        <p15:guide id="2" pos="3832">
          <p15:clr>
            <a:srgbClr val="F9AD4C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Без текста">
  <p:cSld name="CUSTOM_3"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8"/>
          <p:cNvSpPr/>
          <p:nvPr/>
        </p:nvSpPr>
        <p:spPr>
          <a:xfrm>
            <a:off x="0" y="-14100"/>
            <a:ext cx="9144000" cy="634200"/>
          </a:xfrm>
          <a:prstGeom prst="rect">
            <a:avLst/>
          </a:prstGeom>
          <a:solidFill>
            <a:srgbClr val="24408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72" name="Google Shape;72;p18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864000" y="3863500"/>
            <a:ext cx="1279999" cy="12799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Страница с фото">
  <p:cSld name="CUSTOM_2"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9"/>
          <p:cNvSpPr txBox="1">
            <a:spLocks noGrp="1"/>
          </p:cNvSpPr>
          <p:nvPr>
            <p:ph type="title"/>
          </p:nvPr>
        </p:nvSpPr>
        <p:spPr>
          <a:xfrm>
            <a:off x="4512000" y="1957500"/>
            <a:ext cx="4632000" cy="1228500"/>
          </a:xfrm>
          <a:prstGeom prst="rect">
            <a:avLst/>
          </a:prstGeom>
          <a:solidFill>
            <a:srgbClr val="F0582C">
              <a:alpha val="68080"/>
            </a:srgbClr>
          </a:solidFill>
        </p:spPr>
        <p:txBody>
          <a:bodyPr spcFirstLastPara="1" wrap="square" lIns="91425" tIns="91425" rIns="91425" bIns="91425" anchor="ctr" anchorCtr="0"/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Пустая">
  <p:cSld name="CUSTOM_4"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1219C9"/>
              </a:buClr>
              <a:buSzPts val="3600"/>
              <a:buFont typeface="Roboto"/>
              <a:buNone/>
              <a:defRPr sz="3600" b="1">
                <a:solidFill>
                  <a:srgbClr val="1219C9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24408E"/>
              </a:buClr>
              <a:buSzPts val="2800"/>
              <a:buNone/>
              <a:defRPr sz="2800">
                <a:solidFill>
                  <a:srgbClr val="24408E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24408E"/>
              </a:buClr>
              <a:buSzPts val="2800"/>
              <a:buNone/>
              <a:defRPr sz="2800">
                <a:solidFill>
                  <a:srgbClr val="24408E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24408E"/>
              </a:buClr>
              <a:buSzPts val="2800"/>
              <a:buNone/>
              <a:defRPr sz="2800">
                <a:solidFill>
                  <a:srgbClr val="24408E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24408E"/>
              </a:buClr>
              <a:buSzPts val="2800"/>
              <a:buNone/>
              <a:defRPr sz="2800">
                <a:solidFill>
                  <a:srgbClr val="24408E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24408E"/>
              </a:buClr>
              <a:buSzPts val="2800"/>
              <a:buNone/>
              <a:defRPr sz="2800">
                <a:solidFill>
                  <a:srgbClr val="24408E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24408E"/>
              </a:buClr>
              <a:buSzPts val="2800"/>
              <a:buNone/>
              <a:defRPr sz="2800">
                <a:solidFill>
                  <a:srgbClr val="24408E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24408E"/>
              </a:buClr>
              <a:buSzPts val="2800"/>
              <a:buNone/>
              <a:defRPr sz="2800">
                <a:solidFill>
                  <a:srgbClr val="24408E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24408E"/>
              </a:buClr>
              <a:buSzPts val="2800"/>
              <a:buNone/>
              <a:defRPr sz="2800">
                <a:solidFill>
                  <a:srgbClr val="24408E"/>
                </a:solidFill>
              </a:defRPr>
            </a:lvl9pPr>
          </a:lstStyle>
          <a:p>
            <a:endParaRPr/>
          </a:p>
        </p:txBody>
      </p:sp>
      <p:sp>
        <p:nvSpPr>
          <p:cNvPr id="52" name="Google Shape;52;p13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3429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0582C"/>
              </a:buClr>
              <a:buSzPts val="1800"/>
              <a:buFont typeface="Roboto"/>
              <a:buChar char="●"/>
              <a:defRPr sz="18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914400" lvl="1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F0582C"/>
              </a:buClr>
              <a:buSzPts val="1400"/>
              <a:buFont typeface="Roboto"/>
              <a:buChar char="○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1371600" lvl="2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F0582C"/>
              </a:buClr>
              <a:buSzPts val="1400"/>
              <a:buFont typeface="Roboto"/>
              <a:buChar char="■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1828800" lvl="3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F0582C"/>
              </a:buClr>
              <a:buSzPts val="1400"/>
              <a:buFont typeface="Roboto"/>
              <a:buChar char="●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2286000" lvl="4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F0582C"/>
              </a:buClr>
              <a:buSzPts val="1400"/>
              <a:buFont typeface="Roboto"/>
              <a:buChar char="○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2743200" lvl="5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F0582C"/>
              </a:buClr>
              <a:buSzPts val="1400"/>
              <a:buFont typeface="Roboto"/>
              <a:buChar char="■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3200400" lvl="6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F0582C"/>
              </a:buClr>
              <a:buSzPts val="1400"/>
              <a:buFont typeface="Roboto"/>
              <a:buChar char="●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3657600" lvl="7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F0582C"/>
              </a:buClr>
              <a:buSzPts val="1400"/>
              <a:buFont typeface="Roboto"/>
              <a:buChar char="○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4114800" lvl="8" indent="-317500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rgbClr val="F0582C"/>
              </a:buClr>
              <a:buSzPts val="1400"/>
              <a:buFont typeface="Roboto"/>
              <a:buChar char="■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sp>
        <p:nvSpPr>
          <p:cNvPr id="53" name="Google Shape;53;p1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buNone/>
              <a:defRPr sz="1000">
                <a:solidFill>
                  <a:schemeClr val="dk2"/>
                </a:solidFill>
              </a:defRPr>
            </a:lvl1pPr>
            <a:lvl2pPr lvl="1" algn="r" rtl="0">
              <a:buNone/>
              <a:defRPr sz="1000">
                <a:solidFill>
                  <a:schemeClr val="dk2"/>
                </a:solidFill>
              </a:defRPr>
            </a:lvl2pPr>
            <a:lvl3pPr lvl="2" algn="r" rtl="0">
              <a:buNone/>
              <a:defRPr sz="1000">
                <a:solidFill>
                  <a:schemeClr val="dk2"/>
                </a:solidFill>
              </a:defRPr>
            </a:lvl3pPr>
            <a:lvl4pPr lvl="3" algn="r" rtl="0">
              <a:buNone/>
              <a:defRPr sz="1000">
                <a:solidFill>
                  <a:schemeClr val="dk2"/>
                </a:solidFill>
              </a:defRPr>
            </a:lvl4pPr>
            <a:lvl5pPr lvl="4" algn="r" rtl="0">
              <a:buNone/>
              <a:defRPr sz="1000">
                <a:solidFill>
                  <a:schemeClr val="dk2"/>
                </a:solidFill>
              </a:defRPr>
            </a:lvl5pPr>
            <a:lvl6pPr lvl="5" algn="r" rtl="0">
              <a:buNone/>
              <a:defRPr sz="1000">
                <a:solidFill>
                  <a:schemeClr val="dk2"/>
                </a:solidFill>
              </a:defRPr>
            </a:lvl6pPr>
            <a:lvl7pPr lvl="6" algn="r" rtl="0">
              <a:buNone/>
              <a:defRPr sz="1000">
                <a:solidFill>
                  <a:schemeClr val="dk2"/>
                </a:solidFill>
              </a:defRPr>
            </a:lvl7pPr>
            <a:lvl8pPr lvl="7" algn="r" rtl="0">
              <a:buNone/>
              <a:defRPr sz="1000">
                <a:solidFill>
                  <a:schemeClr val="dk2"/>
                </a:solidFill>
              </a:defRPr>
            </a:lvl8pPr>
            <a:lvl9pPr lvl="8" algn="r" rtl="0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7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16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7" Type="http://schemas.openxmlformats.org/officeDocument/2006/relationships/image" Target="../media/image2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8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21"/>
          <p:cNvSpPr txBox="1"/>
          <p:nvPr/>
        </p:nvSpPr>
        <p:spPr>
          <a:xfrm>
            <a:off x="543725" y="1301275"/>
            <a:ext cx="7042800" cy="135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000">
                <a:solidFill>
                  <a:srgbClr val="FFFFFF"/>
                </a:solidFill>
              </a:rPr>
              <a:t>Цифровые инструменты для бизнеса как единый верный вектор конкурентного развития</a:t>
            </a:r>
            <a:endParaRPr sz="3000" b="1">
              <a:solidFill>
                <a:srgbClr val="FFFFFF"/>
              </a:solidFill>
            </a:endParaRPr>
          </a:p>
        </p:txBody>
      </p:sp>
      <p:sp>
        <p:nvSpPr>
          <p:cNvPr id="81" name="Google Shape;81;p21"/>
          <p:cNvSpPr txBox="1"/>
          <p:nvPr/>
        </p:nvSpPr>
        <p:spPr>
          <a:xfrm>
            <a:off x="543721" y="3695225"/>
            <a:ext cx="4785900" cy="82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 b="1">
                <a:solidFill>
                  <a:schemeClr val="lt1"/>
                </a:solidFill>
              </a:rPr>
              <a:t>Антон Скоков</a:t>
            </a:r>
            <a:endParaRPr sz="2400">
              <a:solidFill>
                <a:schemeClr val="lt1"/>
              </a:solidFill>
              <a:latin typeface="Roboto Medium"/>
              <a:ea typeface="Roboto Medium"/>
              <a:cs typeface="Roboto Medium"/>
              <a:sym typeface="Roboto Medium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22"/>
          <p:cNvSpPr/>
          <p:nvPr/>
        </p:nvSpPr>
        <p:spPr>
          <a:xfrm>
            <a:off x="2556750" y="3332625"/>
            <a:ext cx="6155400" cy="1476000"/>
          </a:xfrm>
          <a:prstGeom prst="rect">
            <a:avLst/>
          </a:prstGeom>
          <a:solidFill>
            <a:srgbClr val="F0582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7" name="Google Shape;87;p22"/>
          <p:cNvSpPr txBox="1">
            <a:spLocks noGrp="1"/>
          </p:cNvSpPr>
          <p:nvPr>
            <p:ph type="body" idx="1"/>
          </p:nvPr>
        </p:nvSpPr>
        <p:spPr>
          <a:xfrm>
            <a:off x="2605575" y="3431673"/>
            <a:ext cx="5907600" cy="124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None/>
            </a:pPr>
            <a:r>
              <a:rPr lang="en" b="1">
                <a:solidFill>
                  <a:schemeClr val="lt1"/>
                </a:solidFill>
              </a:rPr>
              <a:t>СЕГОДНЯ ВСЕ БИЗНЕСЫ В УКРАИНЕ ИСПОЛЬЗУЮТ ЦИФРОВЫЕ ИНСТРУМЕНТЫ И БОЛЕЕ ПОЛОВИНЫ ИЗ НИХ В ОБЛАКАХ </a:t>
            </a:r>
            <a:endParaRPr b="1">
              <a:solidFill>
                <a:schemeClr val="lt1"/>
              </a:solidFill>
            </a:endParaRPr>
          </a:p>
        </p:txBody>
      </p:sp>
      <p:sp>
        <p:nvSpPr>
          <p:cNvPr id="88" name="Google Shape;88;p22"/>
          <p:cNvSpPr txBox="1">
            <a:spLocks noGrp="1"/>
          </p:cNvSpPr>
          <p:nvPr>
            <p:ph type="body" idx="1"/>
          </p:nvPr>
        </p:nvSpPr>
        <p:spPr>
          <a:xfrm>
            <a:off x="2363450" y="1559600"/>
            <a:ext cx="6592800" cy="1438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556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000"/>
              <a:buChar char="●"/>
            </a:pPr>
            <a:r>
              <a:rPr lang="en"/>
              <a:t>КОММУНИКАЦИИ</a:t>
            </a:r>
            <a:endParaRPr/>
          </a:p>
          <a:p>
            <a:pPr marL="457200" lvl="0" indent="-3556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000"/>
              <a:buChar char="●"/>
            </a:pPr>
            <a:r>
              <a:rPr lang="en"/>
              <a:t>УПРОЩЕНИЕ БИЗНЕС-ПРОЦЕССОВ</a:t>
            </a:r>
            <a:endParaRPr/>
          </a:p>
          <a:p>
            <a:pPr marL="457200" lvl="0" indent="-3556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000"/>
              <a:buChar char="●"/>
            </a:pPr>
            <a:r>
              <a:rPr lang="en"/>
              <a:t>НОВЫЕ ВОЗМОЖНОСТИ И РЫНКИ</a:t>
            </a:r>
            <a:endParaRPr/>
          </a:p>
        </p:txBody>
      </p:sp>
      <p:sp>
        <p:nvSpPr>
          <p:cNvPr id="89" name="Google Shape;89;p22"/>
          <p:cNvSpPr txBox="1">
            <a:spLocks noGrp="1"/>
          </p:cNvSpPr>
          <p:nvPr>
            <p:ph type="title"/>
          </p:nvPr>
        </p:nvSpPr>
        <p:spPr>
          <a:xfrm>
            <a:off x="2320000" y="120000"/>
            <a:ext cx="6696000" cy="711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От SMB до Enterprise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" name="Google Shape;94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1" cy="5142096"/>
          </a:xfrm>
          <a:prstGeom prst="rect">
            <a:avLst/>
          </a:prstGeom>
          <a:noFill/>
          <a:ln>
            <a:noFill/>
          </a:ln>
        </p:spPr>
      </p:pic>
      <p:sp>
        <p:nvSpPr>
          <p:cNvPr id="95" name="Google Shape;95;p23"/>
          <p:cNvSpPr txBox="1">
            <a:spLocks noGrp="1"/>
          </p:cNvSpPr>
          <p:nvPr>
            <p:ph type="title"/>
          </p:nvPr>
        </p:nvSpPr>
        <p:spPr>
          <a:xfrm>
            <a:off x="4512000" y="1957500"/>
            <a:ext cx="4632000" cy="1228500"/>
          </a:xfrm>
          <a:prstGeom prst="rect">
            <a:avLst/>
          </a:prstGeom>
          <a:solidFill>
            <a:srgbClr val="F0582C">
              <a:alpha val="85770"/>
            </a:srgbClr>
          </a:solidFill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Коммуникации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24"/>
          <p:cNvSpPr txBox="1">
            <a:spLocks noGrp="1"/>
          </p:cNvSpPr>
          <p:nvPr>
            <p:ph type="title"/>
          </p:nvPr>
        </p:nvSpPr>
        <p:spPr>
          <a:xfrm>
            <a:off x="2320000" y="120000"/>
            <a:ext cx="6696000" cy="711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Коммуникации</a:t>
            </a:r>
            <a:endParaRPr/>
          </a:p>
        </p:txBody>
      </p:sp>
      <p:sp>
        <p:nvSpPr>
          <p:cNvPr id="101" name="Google Shape;101;p24"/>
          <p:cNvSpPr txBox="1">
            <a:spLocks noGrp="1"/>
          </p:cNvSpPr>
          <p:nvPr>
            <p:ph type="body" idx="1"/>
          </p:nvPr>
        </p:nvSpPr>
        <p:spPr>
          <a:xfrm>
            <a:off x="2340500" y="1308275"/>
            <a:ext cx="2748900" cy="2171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55600" algn="l" rtl="0">
              <a:spcBef>
                <a:spcPts val="0"/>
              </a:spcBef>
              <a:spcAft>
                <a:spcPts val="0"/>
              </a:spcAft>
              <a:buSzPts val="2000"/>
              <a:buChar char="●"/>
            </a:pPr>
            <a:r>
              <a:rPr lang="en"/>
              <a:t>Slack</a:t>
            </a:r>
            <a:endParaRPr/>
          </a:p>
          <a:p>
            <a:pPr marL="457200" lvl="0" indent="-355600" algn="l" rtl="0">
              <a:spcBef>
                <a:spcPts val="0"/>
              </a:spcBef>
              <a:spcAft>
                <a:spcPts val="0"/>
              </a:spcAft>
              <a:buSzPts val="2000"/>
              <a:buChar char="●"/>
            </a:pPr>
            <a:r>
              <a:rPr lang="en"/>
              <a:t>G Suite</a:t>
            </a:r>
            <a:endParaRPr/>
          </a:p>
          <a:p>
            <a:pPr marL="457200" lvl="0" indent="-355600" algn="l" rtl="0">
              <a:spcBef>
                <a:spcPts val="0"/>
              </a:spcBef>
              <a:spcAft>
                <a:spcPts val="0"/>
              </a:spcAft>
              <a:buSzPts val="2000"/>
              <a:buChar char="●"/>
            </a:pPr>
            <a:r>
              <a:rPr lang="en"/>
              <a:t>MS Office 365</a:t>
            </a:r>
            <a:endParaRPr/>
          </a:p>
          <a:p>
            <a:pPr marL="457200" lvl="0" indent="-355600" algn="l" rtl="0">
              <a:spcBef>
                <a:spcPts val="0"/>
              </a:spcBef>
              <a:spcAft>
                <a:spcPts val="0"/>
              </a:spcAft>
              <a:buSzPts val="2000"/>
              <a:buChar char="●"/>
            </a:pPr>
            <a:r>
              <a:rPr lang="en"/>
              <a:t>Appear.in</a:t>
            </a:r>
            <a:endParaRPr/>
          </a:p>
          <a:p>
            <a:pPr marL="457200" lvl="0" indent="-355600" algn="l" rtl="0">
              <a:spcBef>
                <a:spcPts val="0"/>
              </a:spcBef>
              <a:spcAft>
                <a:spcPts val="0"/>
              </a:spcAft>
              <a:buSzPts val="2000"/>
              <a:buChar char="●"/>
            </a:pPr>
            <a:r>
              <a:rPr lang="en"/>
              <a:t>Telegram</a:t>
            </a:r>
            <a:endParaRPr/>
          </a:p>
          <a:p>
            <a:pPr marL="457200" lvl="0" indent="-355600" algn="l" rtl="0">
              <a:spcBef>
                <a:spcPts val="0"/>
              </a:spcBef>
              <a:spcAft>
                <a:spcPts val="0"/>
              </a:spcAft>
              <a:buSzPts val="2000"/>
              <a:buChar char="●"/>
            </a:pPr>
            <a:r>
              <a:rPr lang="en"/>
              <a:t>Facebook</a:t>
            </a:r>
            <a:endParaRPr/>
          </a:p>
        </p:txBody>
      </p:sp>
      <p:pic>
        <p:nvPicPr>
          <p:cNvPr id="102" name="Google Shape;102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914950" y="1435675"/>
            <a:ext cx="1821925" cy="453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" name="Google Shape;103;p2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833575" y="2145013"/>
            <a:ext cx="1893255" cy="498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4" name="Google Shape;104;p2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311404" y="3136175"/>
            <a:ext cx="1359234" cy="1019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" name="Google Shape;105;p2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005876" y="3956338"/>
            <a:ext cx="949188" cy="711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6" name="Google Shape;106;p24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7324977" y="2492900"/>
            <a:ext cx="1454576" cy="1454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7" name="Google Shape;107;p24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7026975" y="4055369"/>
            <a:ext cx="1597875" cy="61288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25"/>
          <p:cNvSpPr txBox="1">
            <a:spLocks noGrp="1"/>
          </p:cNvSpPr>
          <p:nvPr>
            <p:ph type="title"/>
          </p:nvPr>
        </p:nvSpPr>
        <p:spPr>
          <a:xfrm>
            <a:off x="2320000" y="120000"/>
            <a:ext cx="6696000" cy="711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Кейс компании EVO</a:t>
            </a:r>
            <a:endParaRPr/>
          </a:p>
        </p:txBody>
      </p:sp>
      <p:sp>
        <p:nvSpPr>
          <p:cNvPr id="113" name="Google Shape;113;p25"/>
          <p:cNvSpPr txBox="1">
            <a:spLocks noGrp="1"/>
          </p:cNvSpPr>
          <p:nvPr>
            <p:ph type="body" idx="1"/>
          </p:nvPr>
        </p:nvSpPr>
        <p:spPr>
          <a:xfrm>
            <a:off x="2340500" y="1308275"/>
            <a:ext cx="5907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55600" algn="l" rtl="0">
              <a:spcBef>
                <a:spcPts val="0"/>
              </a:spcBef>
              <a:spcAft>
                <a:spcPts val="0"/>
              </a:spcAft>
              <a:buSzPts val="2000"/>
              <a:buChar char="●"/>
            </a:pPr>
            <a:r>
              <a:rPr lang="en"/>
              <a:t>90% внутренних коммуникаций проходят через Slack</a:t>
            </a:r>
            <a:endParaRPr/>
          </a:p>
          <a:p>
            <a:pPr marL="457200" lvl="0" indent="-355600" algn="l" rtl="0">
              <a:spcBef>
                <a:spcPts val="0"/>
              </a:spcBef>
              <a:spcAft>
                <a:spcPts val="0"/>
              </a:spcAft>
              <a:buSzPts val="2000"/>
              <a:buChar char="●"/>
            </a:pPr>
            <a:r>
              <a:rPr lang="en"/>
              <a:t>Совместная работа с документами в G Suite</a:t>
            </a:r>
            <a:endParaRPr/>
          </a:p>
          <a:p>
            <a:pPr marL="457200" lvl="0" indent="-355600" algn="l" rtl="0">
              <a:spcBef>
                <a:spcPts val="0"/>
              </a:spcBef>
              <a:spcAft>
                <a:spcPts val="0"/>
              </a:spcAft>
              <a:buSzPts val="2000"/>
              <a:buChar char="●"/>
            </a:pPr>
            <a:r>
              <a:rPr lang="en"/>
              <a:t>40% встреч с клиентами проходят в онлайн через Appear.in</a:t>
            </a:r>
            <a:endParaRPr/>
          </a:p>
          <a:p>
            <a:pPr marL="457200" lvl="0" indent="-355600" algn="l" rtl="0">
              <a:spcBef>
                <a:spcPts val="0"/>
              </a:spcBef>
              <a:spcAft>
                <a:spcPts val="0"/>
              </a:spcAft>
              <a:buSzPts val="2000"/>
              <a:buChar char="●"/>
            </a:pPr>
            <a:r>
              <a:rPr lang="en"/>
              <a:t>Быстрая коммуникация с клиентами в Telegram и др. мессенджерах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8" name="Google Shape;118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39342"/>
          </a:xfrm>
          <a:prstGeom prst="rect">
            <a:avLst/>
          </a:prstGeom>
          <a:noFill/>
          <a:ln>
            <a:noFill/>
          </a:ln>
        </p:spPr>
      </p:pic>
      <p:sp>
        <p:nvSpPr>
          <p:cNvPr id="119" name="Google Shape;119;p26"/>
          <p:cNvSpPr txBox="1">
            <a:spLocks noGrp="1"/>
          </p:cNvSpPr>
          <p:nvPr>
            <p:ph type="title"/>
          </p:nvPr>
        </p:nvSpPr>
        <p:spPr>
          <a:xfrm>
            <a:off x="4512000" y="1957500"/>
            <a:ext cx="4632000" cy="1228500"/>
          </a:xfrm>
          <a:prstGeom prst="rect">
            <a:avLst/>
          </a:prstGeom>
          <a:solidFill>
            <a:srgbClr val="F0582C">
              <a:alpha val="85770"/>
            </a:srgbClr>
          </a:solidFill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Упрощение бизнес процессов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27"/>
          <p:cNvSpPr txBox="1">
            <a:spLocks noGrp="1"/>
          </p:cNvSpPr>
          <p:nvPr>
            <p:ph type="title"/>
          </p:nvPr>
        </p:nvSpPr>
        <p:spPr>
          <a:xfrm>
            <a:off x="2320000" y="120000"/>
            <a:ext cx="6696000" cy="711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Упрощение бизнес процессов</a:t>
            </a:r>
            <a:endParaRPr/>
          </a:p>
        </p:txBody>
      </p:sp>
      <p:sp>
        <p:nvSpPr>
          <p:cNvPr id="125" name="Google Shape;125;p27"/>
          <p:cNvSpPr txBox="1">
            <a:spLocks noGrp="1"/>
          </p:cNvSpPr>
          <p:nvPr>
            <p:ph type="body" idx="1"/>
          </p:nvPr>
        </p:nvSpPr>
        <p:spPr>
          <a:xfrm>
            <a:off x="2340500" y="1308275"/>
            <a:ext cx="3531300" cy="1965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55600" algn="l" rtl="0">
              <a:spcBef>
                <a:spcPts val="0"/>
              </a:spcBef>
              <a:spcAft>
                <a:spcPts val="0"/>
              </a:spcAft>
              <a:buSzPts val="2000"/>
              <a:buChar char="●"/>
            </a:pPr>
            <a:r>
              <a:rPr lang="en"/>
              <a:t>MS Dynamics 365</a:t>
            </a:r>
            <a:endParaRPr/>
          </a:p>
          <a:p>
            <a:pPr marL="457200" lvl="0" indent="-355600" algn="l" rtl="0">
              <a:spcBef>
                <a:spcPts val="0"/>
              </a:spcBef>
              <a:spcAft>
                <a:spcPts val="0"/>
              </a:spcAft>
              <a:buSzPts val="2000"/>
              <a:buChar char="●"/>
            </a:pPr>
            <a:r>
              <a:rPr lang="en"/>
              <a:t>amoCRM</a:t>
            </a:r>
            <a:endParaRPr/>
          </a:p>
          <a:p>
            <a:pPr marL="457200" lvl="0" indent="-355600" algn="l" rtl="0">
              <a:spcBef>
                <a:spcPts val="0"/>
              </a:spcBef>
              <a:spcAft>
                <a:spcPts val="0"/>
              </a:spcAft>
              <a:buSzPts val="2000"/>
              <a:buChar char="●"/>
            </a:pPr>
            <a:r>
              <a:rPr lang="en"/>
              <a:t>Битрикс24</a:t>
            </a:r>
            <a:endParaRPr/>
          </a:p>
          <a:p>
            <a:pPr marL="457200" lvl="0" indent="-355600" algn="l" rtl="0">
              <a:spcBef>
                <a:spcPts val="0"/>
              </a:spcBef>
              <a:spcAft>
                <a:spcPts val="0"/>
              </a:spcAft>
              <a:buSzPts val="2000"/>
              <a:buChar char="●"/>
            </a:pPr>
            <a:r>
              <a:rPr lang="en"/>
              <a:t>Вчасно</a:t>
            </a:r>
            <a:endParaRPr/>
          </a:p>
          <a:p>
            <a:pPr marL="457200" lvl="0" indent="-355600" algn="l" rtl="0">
              <a:spcBef>
                <a:spcPts val="0"/>
              </a:spcBef>
              <a:spcAft>
                <a:spcPts val="0"/>
              </a:spcAft>
              <a:buSzPts val="2000"/>
              <a:buChar char="●"/>
            </a:pPr>
            <a:r>
              <a:rPr lang="en"/>
              <a:t>Report</a:t>
            </a:r>
            <a:endParaRPr/>
          </a:p>
        </p:txBody>
      </p:sp>
      <p:pic>
        <p:nvPicPr>
          <p:cNvPr id="126" name="Google Shape;126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645175" y="1146476"/>
            <a:ext cx="2171124" cy="1150626"/>
          </a:xfrm>
          <a:prstGeom prst="rect">
            <a:avLst/>
          </a:prstGeom>
          <a:noFill/>
          <a:ln>
            <a:noFill/>
          </a:ln>
        </p:spPr>
      </p:pic>
      <p:pic>
        <p:nvPicPr>
          <p:cNvPr id="127" name="Google Shape;127;p2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440225" y="2126194"/>
            <a:ext cx="2171124" cy="114708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8" name="Google Shape;128;p2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819634" y="3749638"/>
            <a:ext cx="2424916" cy="431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9" name="Google Shape;129;p2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645173" y="3192352"/>
            <a:ext cx="2171126" cy="84043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0" name="Google Shape;130;p27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593100" y="4106172"/>
            <a:ext cx="2845524" cy="103732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28"/>
          <p:cNvSpPr txBox="1">
            <a:spLocks noGrp="1"/>
          </p:cNvSpPr>
          <p:nvPr>
            <p:ph type="title"/>
          </p:nvPr>
        </p:nvSpPr>
        <p:spPr>
          <a:xfrm>
            <a:off x="2320000" y="120000"/>
            <a:ext cx="6696000" cy="711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Кейс компании Новая почта</a:t>
            </a:r>
            <a:endParaRPr/>
          </a:p>
        </p:txBody>
      </p:sp>
      <p:sp>
        <p:nvSpPr>
          <p:cNvPr id="136" name="Google Shape;136;p28"/>
          <p:cNvSpPr txBox="1">
            <a:spLocks noGrp="1"/>
          </p:cNvSpPr>
          <p:nvPr>
            <p:ph type="body" idx="1"/>
          </p:nvPr>
        </p:nvSpPr>
        <p:spPr>
          <a:xfrm>
            <a:off x="2340500" y="1308275"/>
            <a:ext cx="5907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55600" algn="l" rtl="0">
              <a:spcBef>
                <a:spcPts val="0"/>
              </a:spcBef>
              <a:spcAft>
                <a:spcPts val="0"/>
              </a:spcAft>
              <a:buSzPts val="2000"/>
              <a:buChar char="●"/>
            </a:pPr>
            <a:r>
              <a:rPr lang="en"/>
              <a:t>95% документов отправляют клиентам в электронном виде, используя сервис Вчасно</a:t>
            </a:r>
            <a:endParaRPr/>
          </a:p>
          <a:p>
            <a:pPr marL="457200" lvl="0" indent="-355600" algn="l" rtl="0">
              <a:spcBef>
                <a:spcPts val="0"/>
              </a:spcBef>
              <a:spcAft>
                <a:spcPts val="0"/>
              </a:spcAft>
              <a:buSzPts val="2000"/>
              <a:buChar char="●"/>
            </a:pPr>
            <a:r>
              <a:rPr lang="en"/>
              <a:t>100 тыс грн экономят ежемесячно на бумаге и тонере</a:t>
            </a:r>
            <a:endParaRPr/>
          </a:p>
          <a:p>
            <a:pPr marL="457200" lvl="0" indent="-355600" algn="l" rtl="0">
              <a:spcBef>
                <a:spcPts val="0"/>
              </a:spcBef>
              <a:spcAft>
                <a:spcPts val="0"/>
              </a:spcAft>
              <a:buSzPts val="2000"/>
              <a:buChar char="●"/>
            </a:pPr>
            <a:r>
              <a:rPr lang="en"/>
              <a:t>Освободили человеческие ресурсы от рутинных операций</a:t>
            </a:r>
            <a:endParaRPr/>
          </a:p>
          <a:p>
            <a:pPr marL="457200" lvl="0" indent="-355600" algn="l" rtl="0">
              <a:spcBef>
                <a:spcPts val="0"/>
              </a:spcBef>
              <a:spcAft>
                <a:spcPts val="0"/>
              </a:spcAft>
              <a:buSzPts val="2000"/>
              <a:buChar char="●"/>
            </a:pPr>
            <a:r>
              <a:rPr lang="en"/>
              <a:t>Ускорили закрытие месяца в ERP системе </a:t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1" name="Google Shape;141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-1664"/>
            <a:ext cx="9143998" cy="5145165"/>
          </a:xfrm>
          <a:prstGeom prst="rect">
            <a:avLst/>
          </a:prstGeom>
          <a:noFill/>
          <a:ln>
            <a:noFill/>
          </a:ln>
        </p:spPr>
      </p:pic>
      <p:sp>
        <p:nvSpPr>
          <p:cNvPr id="142" name="Google Shape;142;p29"/>
          <p:cNvSpPr txBox="1">
            <a:spLocks noGrp="1"/>
          </p:cNvSpPr>
          <p:nvPr>
            <p:ph type="title"/>
          </p:nvPr>
        </p:nvSpPr>
        <p:spPr>
          <a:xfrm>
            <a:off x="0" y="1957500"/>
            <a:ext cx="4881600" cy="1228500"/>
          </a:xfrm>
          <a:prstGeom prst="rect">
            <a:avLst/>
          </a:prstGeom>
          <a:solidFill>
            <a:srgbClr val="F0582C">
              <a:alpha val="85770"/>
            </a:srgbClr>
          </a:solidFill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Новые возможности и рынки</a:t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30"/>
          <p:cNvSpPr txBox="1">
            <a:spLocks noGrp="1"/>
          </p:cNvSpPr>
          <p:nvPr>
            <p:ph type="title"/>
          </p:nvPr>
        </p:nvSpPr>
        <p:spPr>
          <a:xfrm>
            <a:off x="2320000" y="120000"/>
            <a:ext cx="6696000" cy="711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Новые возможности и рынки</a:t>
            </a:r>
            <a:endParaRPr/>
          </a:p>
        </p:txBody>
      </p:sp>
      <p:sp>
        <p:nvSpPr>
          <p:cNvPr id="148" name="Google Shape;148;p30"/>
          <p:cNvSpPr txBox="1">
            <a:spLocks noGrp="1"/>
          </p:cNvSpPr>
          <p:nvPr>
            <p:ph type="body" idx="1"/>
          </p:nvPr>
        </p:nvSpPr>
        <p:spPr>
          <a:xfrm>
            <a:off x="2340500" y="1308275"/>
            <a:ext cx="3531300" cy="192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55600" algn="l" rtl="0">
              <a:spcBef>
                <a:spcPts val="0"/>
              </a:spcBef>
              <a:spcAft>
                <a:spcPts val="0"/>
              </a:spcAft>
              <a:buSzPts val="2000"/>
              <a:buChar char="●"/>
            </a:pPr>
            <a:r>
              <a:rPr lang="en"/>
              <a:t>Prom.ua</a:t>
            </a:r>
            <a:endParaRPr/>
          </a:p>
          <a:p>
            <a:pPr marL="457200" lvl="0" indent="-355600" algn="l" rtl="0">
              <a:spcBef>
                <a:spcPts val="0"/>
              </a:spcBef>
              <a:spcAft>
                <a:spcPts val="0"/>
              </a:spcAft>
              <a:buSzPts val="2000"/>
              <a:buChar char="●"/>
            </a:pPr>
            <a:r>
              <a:rPr lang="en"/>
              <a:t>Розетка</a:t>
            </a:r>
            <a:endParaRPr/>
          </a:p>
          <a:p>
            <a:pPr marL="457200" lvl="0" indent="-355600" algn="l" rtl="0">
              <a:spcBef>
                <a:spcPts val="0"/>
              </a:spcBef>
              <a:spcAft>
                <a:spcPts val="0"/>
              </a:spcAft>
              <a:buSzPts val="2000"/>
              <a:buChar char="●"/>
            </a:pPr>
            <a:r>
              <a:rPr lang="en"/>
              <a:t>Zakupki.prom.ua</a:t>
            </a:r>
            <a:endParaRPr/>
          </a:p>
          <a:p>
            <a:pPr marL="457200" lvl="0" indent="-355600" algn="l" rtl="0">
              <a:spcBef>
                <a:spcPts val="0"/>
              </a:spcBef>
              <a:spcAft>
                <a:spcPts val="0"/>
              </a:spcAft>
              <a:buSzPts val="2000"/>
              <a:buChar char="●"/>
            </a:pPr>
            <a:r>
              <a:rPr lang="en"/>
              <a:t>Аукционы.prom.ua</a:t>
            </a:r>
            <a:endParaRPr/>
          </a:p>
          <a:p>
            <a:pPr marL="457200" lvl="0" indent="-355600" algn="l" rtl="0">
              <a:spcBef>
                <a:spcPts val="0"/>
              </a:spcBef>
              <a:spcAft>
                <a:spcPts val="0"/>
              </a:spcAft>
              <a:buSzPts val="2000"/>
              <a:buChar char="●"/>
            </a:pPr>
            <a:r>
              <a:rPr lang="en"/>
              <a:t>Sovtes</a:t>
            </a:r>
            <a:endParaRPr/>
          </a:p>
        </p:txBody>
      </p:sp>
      <p:pic>
        <p:nvPicPr>
          <p:cNvPr id="149" name="Google Shape;149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994095" y="1208775"/>
            <a:ext cx="1862181" cy="711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0" name="Google Shape;150;p3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051650" y="2051225"/>
            <a:ext cx="2741649" cy="634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1" name="Google Shape;151;p3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526333" y="2968275"/>
            <a:ext cx="2955842" cy="711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2" name="Google Shape;152;p30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490967" y="3756375"/>
            <a:ext cx="3202257" cy="711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3" name="Google Shape;153;p30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2931951" y="4054300"/>
            <a:ext cx="1105075" cy="8523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31"/>
          <p:cNvSpPr txBox="1">
            <a:spLocks noGrp="1"/>
          </p:cNvSpPr>
          <p:nvPr>
            <p:ph type="title"/>
          </p:nvPr>
        </p:nvSpPr>
        <p:spPr>
          <a:xfrm>
            <a:off x="2320000" y="120000"/>
            <a:ext cx="6696000" cy="711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Кейс компании ОККО</a:t>
            </a:r>
            <a:endParaRPr/>
          </a:p>
        </p:txBody>
      </p:sp>
      <p:sp>
        <p:nvSpPr>
          <p:cNvPr id="159" name="Google Shape;159;p31"/>
          <p:cNvSpPr txBox="1">
            <a:spLocks noGrp="1"/>
          </p:cNvSpPr>
          <p:nvPr>
            <p:ph type="body" idx="1"/>
          </p:nvPr>
        </p:nvSpPr>
        <p:spPr>
          <a:xfrm>
            <a:off x="2340500" y="1308275"/>
            <a:ext cx="5907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Приняли участие в 9497 тендеров через площадку Zakupki.prom.ua</a:t>
            </a:r>
            <a:endParaRPr/>
          </a:p>
          <a:p>
            <a:pPr marL="45720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В результате:</a:t>
            </a:r>
            <a:endParaRPr/>
          </a:p>
          <a:p>
            <a:pPr marL="457200" lvl="0" indent="-355600" algn="l" rtl="0">
              <a:spcBef>
                <a:spcPts val="1600"/>
              </a:spcBef>
              <a:spcAft>
                <a:spcPts val="0"/>
              </a:spcAft>
              <a:buSzPts val="2000"/>
              <a:buChar char="●"/>
            </a:pPr>
            <a:r>
              <a:rPr lang="en"/>
              <a:t>1263 дисквалификации</a:t>
            </a:r>
            <a:endParaRPr/>
          </a:p>
          <a:p>
            <a:pPr marL="457200" lvl="0" indent="-355600" algn="l" rtl="0">
              <a:spcBef>
                <a:spcPts val="0"/>
              </a:spcBef>
              <a:spcAft>
                <a:spcPts val="0"/>
              </a:spcAft>
              <a:buSzPts val="2000"/>
              <a:buChar char="●"/>
            </a:pPr>
            <a:r>
              <a:rPr lang="en"/>
              <a:t>2929 побед в тендерах</a:t>
            </a:r>
            <a:endParaRPr/>
          </a:p>
          <a:p>
            <a:pPr marL="457200" lvl="0" indent="-355600" algn="l" rtl="0">
              <a:spcBef>
                <a:spcPts val="0"/>
              </a:spcBef>
              <a:spcAft>
                <a:spcPts val="0"/>
              </a:spcAft>
              <a:buSzPts val="2000"/>
              <a:buChar char="●"/>
            </a:pPr>
            <a:r>
              <a:rPr lang="en"/>
              <a:t>Заключили контракты на 5932 млн грн </a:t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4" name="Google Shape;164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6063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65" name="Google Shape;165;p32"/>
          <p:cNvSpPr txBox="1"/>
          <p:nvPr/>
        </p:nvSpPr>
        <p:spPr>
          <a:xfrm>
            <a:off x="394275" y="1989750"/>
            <a:ext cx="6098100" cy="116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4800">
                <a:solidFill>
                  <a:srgbClr val="FFFFFF"/>
                </a:solidFill>
                <a:latin typeface="Roboto Black"/>
                <a:ea typeface="Roboto Black"/>
                <a:cs typeface="Roboto Black"/>
                <a:sym typeface="Roboto Black"/>
              </a:rPr>
              <a:t>Вопросы?</a:t>
            </a:r>
            <a:endParaRPr sz="4800">
              <a:solidFill>
                <a:srgbClr val="FFFFFF"/>
              </a:solidFill>
              <a:latin typeface="Roboto Black"/>
              <a:ea typeface="Roboto Black"/>
              <a:cs typeface="Roboto Black"/>
              <a:sym typeface="Roboto Black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0" name="Google Shape;170;p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6063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71" name="Google Shape;171;p33"/>
          <p:cNvSpPr txBox="1"/>
          <p:nvPr/>
        </p:nvSpPr>
        <p:spPr>
          <a:xfrm>
            <a:off x="394275" y="1989750"/>
            <a:ext cx="6098100" cy="116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4800">
                <a:solidFill>
                  <a:srgbClr val="FFFFFF"/>
                </a:solidFill>
                <a:latin typeface="Roboto Black"/>
                <a:ea typeface="Roboto Black"/>
                <a:cs typeface="Roboto Black"/>
                <a:sym typeface="Roboto Black"/>
              </a:rPr>
              <a:t>Спасибо!</a:t>
            </a:r>
            <a:endParaRPr sz="4800">
              <a:solidFill>
                <a:srgbClr val="FFFFFF"/>
              </a:solidFill>
              <a:latin typeface="Roboto Black"/>
              <a:ea typeface="Roboto Black"/>
              <a:cs typeface="Roboto Black"/>
              <a:sym typeface="Roboto Black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179</Words>
  <Application>Microsoft Office PowerPoint</Application>
  <PresentationFormat>Экран (16:9)</PresentationFormat>
  <Paragraphs>47</Paragraphs>
  <Slides>13</Slides>
  <Notes>13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13</vt:i4>
      </vt:variant>
    </vt:vector>
  </HeadingPairs>
  <TitlesOfParts>
    <vt:vector size="19" baseType="lpstr">
      <vt:lpstr>Arial</vt:lpstr>
      <vt:lpstr>Roboto</vt:lpstr>
      <vt:lpstr>Roboto Medium</vt:lpstr>
      <vt:lpstr>Roboto Black</vt:lpstr>
      <vt:lpstr>Simple Light</vt:lpstr>
      <vt:lpstr>Simple Light</vt:lpstr>
      <vt:lpstr>Презентация PowerPoint</vt:lpstr>
      <vt:lpstr>От SMB до Enterprise</vt:lpstr>
      <vt:lpstr>Коммуникации</vt:lpstr>
      <vt:lpstr>Коммуникации</vt:lpstr>
      <vt:lpstr>Кейс компании EVO</vt:lpstr>
      <vt:lpstr>Упрощение бизнес процессов</vt:lpstr>
      <vt:lpstr>Упрощение бизнес процессов</vt:lpstr>
      <vt:lpstr>Кейс компании Новая почта</vt:lpstr>
      <vt:lpstr>Новые возможности и рынки</vt:lpstr>
      <vt:lpstr>Новые возможности и рынки</vt:lpstr>
      <vt:lpstr>Кейс компании ОККО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Oksana</dc:creator>
  <cp:lastModifiedBy>User</cp:lastModifiedBy>
  <cp:revision>1</cp:revision>
  <dcterms:modified xsi:type="dcterms:W3CDTF">2019-03-18T09:09:37Z</dcterms:modified>
</cp:coreProperties>
</file>